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8.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16.jp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77" r:id="rId2"/>
    <p:sldId id="296" r:id="rId3"/>
    <p:sldId id="257" r:id="rId4"/>
    <p:sldId id="293" r:id="rId5"/>
    <p:sldId id="259" r:id="rId6"/>
    <p:sldId id="260" r:id="rId7"/>
    <p:sldId id="261" r:id="rId8"/>
    <p:sldId id="285" r:id="rId9"/>
    <p:sldId id="294" r:id="rId10"/>
    <p:sldId id="295" r:id="rId11"/>
    <p:sldId id="284" r:id="rId12"/>
    <p:sldId id="262" r:id="rId13"/>
    <p:sldId id="263" r:id="rId14"/>
    <p:sldId id="271" r:id="rId15"/>
    <p:sldId id="264" r:id="rId16"/>
    <p:sldId id="267" r:id="rId17"/>
    <p:sldId id="281" r:id="rId18"/>
    <p:sldId id="270" r:id="rId19"/>
    <p:sldId id="282" r:id="rId20"/>
    <p:sldId id="290" r:id="rId21"/>
    <p:sldId id="291" r:id="rId22"/>
    <p:sldId id="288" r:id="rId23"/>
    <p:sldId id="272" r:id="rId24"/>
    <p:sldId id="273" r:id="rId25"/>
    <p:sldId id="266" r:id="rId26"/>
    <p:sldId id="269" r:id="rId27"/>
    <p:sldId id="274" r:id="rId28"/>
    <p:sldId id="278" r:id="rId29"/>
    <p:sldId id="279" r:id="rId30"/>
    <p:sldId id="280" r:id="rId31"/>
    <p:sldId id="287" r:id="rId32"/>
    <p:sldId id="286" r:id="rId33"/>
    <p:sldId id="283" r:id="rId34"/>
    <p:sldId id="275" r:id="rId35"/>
  </p:sldIdLst>
  <p:sldSz cx="13004800" cy="9753600"/>
  <p:notesSz cx="9926638"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82992" autoAdjust="0"/>
  </p:normalViewPr>
  <p:slideViewPr>
    <p:cSldViewPr>
      <p:cViewPr varScale="1">
        <p:scale>
          <a:sx n="73" d="100"/>
          <a:sy n="73" d="100"/>
        </p:scale>
        <p:origin x="1584" y="84"/>
      </p:cViewPr>
      <p:guideLst>
        <p:guide orient="horz" pos="2880"/>
        <p:guide pos="216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4C395-1AE5-417B-BDCA-07513A626C7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E793C6A-0461-4544-85BA-A7C291E88477}">
      <dgm:prSet/>
      <dgm:spPr/>
      <dgm:t>
        <a:bodyPr/>
        <a:lstStyle/>
        <a:p>
          <a:r>
            <a:rPr lang="en-GB"/>
            <a:t>CSE Definition and how it happens</a:t>
          </a:r>
          <a:endParaRPr lang="en-US"/>
        </a:p>
      </dgm:t>
    </dgm:pt>
    <dgm:pt modelId="{FE248E55-1AB0-4C9E-A499-35EB1ACAAC67}" type="parTrans" cxnId="{23F4EC72-82DC-4E55-80B8-CD1ACD97A178}">
      <dgm:prSet/>
      <dgm:spPr/>
      <dgm:t>
        <a:bodyPr/>
        <a:lstStyle/>
        <a:p>
          <a:endParaRPr lang="en-US"/>
        </a:p>
      </dgm:t>
    </dgm:pt>
    <dgm:pt modelId="{77BB1B17-11E0-4475-BFEB-3EC26F679FE1}" type="sibTrans" cxnId="{23F4EC72-82DC-4E55-80B8-CD1ACD97A178}">
      <dgm:prSet/>
      <dgm:spPr/>
      <dgm:t>
        <a:bodyPr/>
        <a:lstStyle/>
        <a:p>
          <a:endParaRPr lang="en-US"/>
        </a:p>
      </dgm:t>
    </dgm:pt>
    <dgm:pt modelId="{CB1EA6A9-5E9D-4C65-9585-B4A1BFDA9FE2}">
      <dgm:prSet/>
      <dgm:spPr/>
      <dgm:t>
        <a:bodyPr/>
        <a:lstStyle/>
        <a:p>
          <a:r>
            <a:rPr lang="en-GB"/>
            <a:t>Challenges for professionals</a:t>
          </a:r>
          <a:endParaRPr lang="en-US"/>
        </a:p>
      </dgm:t>
    </dgm:pt>
    <dgm:pt modelId="{8EB958F4-6B3E-4271-AE3F-F384D92ED12B}" type="parTrans" cxnId="{8B1CA8AE-C4FD-4171-BD35-BB48CD5C708E}">
      <dgm:prSet/>
      <dgm:spPr/>
      <dgm:t>
        <a:bodyPr/>
        <a:lstStyle/>
        <a:p>
          <a:endParaRPr lang="en-US"/>
        </a:p>
      </dgm:t>
    </dgm:pt>
    <dgm:pt modelId="{4A3BFAAC-FEC9-4D59-92CF-8C85CD634B36}" type="sibTrans" cxnId="{8B1CA8AE-C4FD-4171-BD35-BB48CD5C708E}">
      <dgm:prSet/>
      <dgm:spPr/>
      <dgm:t>
        <a:bodyPr/>
        <a:lstStyle/>
        <a:p>
          <a:endParaRPr lang="en-US"/>
        </a:p>
      </dgm:t>
    </dgm:pt>
    <dgm:pt modelId="{4ACE3104-DAB2-4EB0-A8D1-C99CB30C44D8}">
      <dgm:prSet/>
      <dgm:spPr/>
      <dgm:t>
        <a:bodyPr/>
        <a:lstStyle/>
        <a:p>
          <a:r>
            <a:rPr lang="en-GB"/>
            <a:t>Discovery vs disclosure</a:t>
          </a:r>
          <a:endParaRPr lang="en-US"/>
        </a:p>
      </dgm:t>
    </dgm:pt>
    <dgm:pt modelId="{1C2FE5A7-1870-4189-A986-0DC514156417}" type="parTrans" cxnId="{EE077A42-C612-4376-BE7F-4E3834665E12}">
      <dgm:prSet/>
      <dgm:spPr/>
      <dgm:t>
        <a:bodyPr/>
        <a:lstStyle/>
        <a:p>
          <a:endParaRPr lang="en-US"/>
        </a:p>
      </dgm:t>
    </dgm:pt>
    <dgm:pt modelId="{E1BF9BC8-2787-4F31-8336-2EE942E21F8F}" type="sibTrans" cxnId="{EE077A42-C612-4376-BE7F-4E3834665E12}">
      <dgm:prSet/>
      <dgm:spPr/>
      <dgm:t>
        <a:bodyPr/>
        <a:lstStyle/>
        <a:p>
          <a:endParaRPr lang="en-US"/>
        </a:p>
      </dgm:t>
    </dgm:pt>
    <dgm:pt modelId="{D2B0480C-011A-4075-A67F-97E275BCCFDB}">
      <dgm:prSet/>
      <dgm:spPr/>
      <dgm:t>
        <a:bodyPr/>
        <a:lstStyle/>
        <a:p>
          <a:r>
            <a:rPr lang="en-GB"/>
            <a:t>Barriers to disclosure</a:t>
          </a:r>
          <a:endParaRPr lang="en-US"/>
        </a:p>
      </dgm:t>
    </dgm:pt>
    <dgm:pt modelId="{436E44EF-1682-4FA7-A2B5-462944E7B514}" type="parTrans" cxnId="{12D94984-3A7C-4477-B419-5699C053F3B7}">
      <dgm:prSet/>
      <dgm:spPr/>
      <dgm:t>
        <a:bodyPr/>
        <a:lstStyle/>
        <a:p>
          <a:endParaRPr lang="en-US"/>
        </a:p>
      </dgm:t>
    </dgm:pt>
    <dgm:pt modelId="{DA2708C8-85BF-4BBB-A9F0-D4B6A99BAE2A}" type="sibTrans" cxnId="{12D94984-3A7C-4477-B419-5699C053F3B7}">
      <dgm:prSet/>
      <dgm:spPr/>
      <dgm:t>
        <a:bodyPr/>
        <a:lstStyle/>
        <a:p>
          <a:endParaRPr lang="en-US"/>
        </a:p>
      </dgm:t>
    </dgm:pt>
    <dgm:pt modelId="{94EB85B1-C423-4AFA-9B1D-84E1BD55FF70}">
      <dgm:prSet/>
      <dgm:spPr/>
      <dgm:t>
        <a:bodyPr/>
        <a:lstStyle/>
        <a:p>
          <a:r>
            <a:rPr lang="en-GB"/>
            <a:t>The Grooming Process</a:t>
          </a:r>
          <a:endParaRPr lang="en-US"/>
        </a:p>
      </dgm:t>
    </dgm:pt>
    <dgm:pt modelId="{621EB218-D08B-47F5-8D67-3A42414EF62F}" type="parTrans" cxnId="{C34C9A50-7BB9-4457-A857-E0D8B25CC166}">
      <dgm:prSet/>
      <dgm:spPr/>
      <dgm:t>
        <a:bodyPr/>
        <a:lstStyle/>
        <a:p>
          <a:endParaRPr lang="en-US"/>
        </a:p>
      </dgm:t>
    </dgm:pt>
    <dgm:pt modelId="{8A400A3B-D689-4C09-8B7E-60652B3F55AA}" type="sibTrans" cxnId="{C34C9A50-7BB9-4457-A857-E0D8B25CC166}">
      <dgm:prSet/>
      <dgm:spPr/>
      <dgm:t>
        <a:bodyPr/>
        <a:lstStyle/>
        <a:p>
          <a:endParaRPr lang="en-US"/>
        </a:p>
      </dgm:t>
    </dgm:pt>
    <dgm:pt modelId="{0B4DC679-14CC-421D-9FC9-1F8FB5B41357}">
      <dgm:prSet/>
      <dgm:spPr/>
      <dgm:t>
        <a:bodyPr/>
        <a:lstStyle/>
        <a:p>
          <a:r>
            <a:rPr lang="en-GB"/>
            <a:t>The impact of CSE on victims</a:t>
          </a:r>
          <a:endParaRPr lang="en-US"/>
        </a:p>
      </dgm:t>
    </dgm:pt>
    <dgm:pt modelId="{6CC834CC-46AC-40C3-A46C-0739FE0D7C08}" type="parTrans" cxnId="{524B5327-033F-4046-80D7-8E650209028B}">
      <dgm:prSet/>
      <dgm:spPr/>
      <dgm:t>
        <a:bodyPr/>
        <a:lstStyle/>
        <a:p>
          <a:endParaRPr lang="en-US"/>
        </a:p>
      </dgm:t>
    </dgm:pt>
    <dgm:pt modelId="{F90B6CE4-BAAD-477A-AEF3-7EEDFFB5989D}" type="sibTrans" cxnId="{524B5327-033F-4046-80D7-8E650209028B}">
      <dgm:prSet/>
      <dgm:spPr/>
      <dgm:t>
        <a:bodyPr/>
        <a:lstStyle/>
        <a:p>
          <a:endParaRPr lang="en-US"/>
        </a:p>
      </dgm:t>
    </dgm:pt>
    <dgm:pt modelId="{291B1376-3F21-4925-BBB6-DCC39D1ACF65}">
      <dgm:prSet/>
      <dgm:spPr/>
      <dgm:t>
        <a:bodyPr/>
        <a:lstStyle/>
        <a:p>
          <a:r>
            <a:rPr lang="en-GB"/>
            <a:t>How to support a child and their family</a:t>
          </a:r>
          <a:endParaRPr lang="en-US"/>
        </a:p>
      </dgm:t>
    </dgm:pt>
    <dgm:pt modelId="{26CAFE45-F3BC-423A-B8D2-DF27EACBB908}" type="parTrans" cxnId="{1282645C-B9C7-461A-B84F-202171C820A0}">
      <dgm:prSet/>
      <dgm:spPr/>
      <dgm:t>
        <a:bodyPr/>
        <a:lstStyle/>
        <a:p>
          <a:endParaRPr lang="en-US"/>
        </a:p>
      </dgm:t>
    </dgm:pt>
    <dgm:pt modelId="{09B37FD1-EFD1-4EC2-AE73-33A2A3EE84B5}" type="sibTrans" cxnId="{1282645C-B9C7-461A-B84F-202171C820A0}">
      <dgm:prSet/>
      <dgm:spPr/>
      <dgm:t>
        <a:bodyPr/>
        <a:lstStyle/>
        <a:p>
          <a:endParaRPr lang="en-US"/>
        </a:p>
      </dgm:t>
    </dgm:pt>
    <dgm:pt modelId="{333D4568-B014-4CB7-A8BB-8FB7F535DA7D}">
      <dgm:prSet/>
      <dgm:spPr/>
      <dgm:t>
        <a:bodyPr/>
        <a:lstStyle/>
        <a:p>
          <a:r>
            <a:rPr lang="en-GB"/>
            <a:t>CSE and the Internet</a:t>
          </a:r>
          <a:endParaRPr lang="en-US"/>
        </a:p>
      </dgm:t>
    </dgm:pt>
    <dgm:pt modelId="{AFE92018-1D62-48BB-A625-1C3FA91B45F8}" type="parTrans" cxnId="{54605B57-F442-4AC4-912A-ACBDC2AE2EE9}">
      <dgm:prSet/>
      <dgm:spPr/>
      <dgm:t>
        <a:bodyPr/>
        <a:lstStyle/>
        <a:p>
          <a:endParaRPr lang="en-US"/>
        </a:p>
      </dgm:t>
    </dgm:pt>
    <dgm:pt modelId="{001758BD-1E9F-4578-B0A6-1B7D258E76F0}" type="sibTrans" cxnId="{54605B57-F442-4AC4-912A-ACBDC2AE2EE9}">
      <dgm:prSet/>
      <dgm:spPr/>
      <dgm:t>
        <a:bodyPr/>
        <a:lstStyle/>
        <a:p>
          <a:endParaRPr lang="en-US"/>
        </a:p>
      </dgm:t>
    </dgm:pt>
    <dgm:pt modelId="{7539EB59-B987-4951-921E-767D3B0CC62E}">
      <dgm:prSet/>
      <dgm:spPr/>
      <dgm:t>
        <a:bodyPr/>
        <a:lstStyle/>
        <a:p>
          <a:r>
            <a:rPr lang="en-GB"/>
            <a:t>CSE Framework in NI</a:t>
          </a:r>
          <a:endParaRPr lang="en-US"/>
        </a:p>
      </dgm:t>
    </dgm:pt>
    <dgm:pt modelId="{F78E205D-FC03-412F-B390-D4CB34F9A938}" type="parTrans" cxnId="{31DB6698-18E4-4E33-90CF-A9EE222ED166}">
      <dgm:prSet/>
      <dgm:spPr/>
      <dgm:t>
        <a:bodyPr/>
        <a:lstStyle/>
        <a:p>
          <a:endParaRPr lang="en-US"/>
        </a:p>
      </dgm:t>
    </dgm:pt>
    <dgm:pt modelId="{5D4F79B6-6DAD-4E21-85B1-9B303B50E033}" type="sibTrans" cxnId="{31DB6698-18E4-4E33-90CF-A9EE222ED166}">
      <dgm:prSet/>
      <dgm:spPr/>
      <dgm:t>
        <a:bodyPr/>
        <a:lstStyle/>
        <a:p>
          <a:endParaRPr lang="en-US"/>
        </a:p>
      </dgm:t>
    </dgm:pt>
    <dgm:pt modelId="{E051F072-DBFB-4407-BF85-3D9F181C3FE0}">
      <dgm:prSet/>
      <dgm:spPr/>
      <dgm:t>
        <a:bodyPr/>
        <a:lstStyle/>
        <a:p>
          <a:r>
            <a:rPr lang="en-GB"/>
            <a:t>CSE and the law</a:t>
          </a:r>
          <a:endParaRPr lang="en-US"/>
        </a:p>
      </dgm:t>
    </dgm:pt>
    <dgm:pt modelId="{F11ACB9E-1115-44BA-B754-E165B3D7ADF5}" type="parTrans" cxnId="{E77932D0-A7A2-4BEC-B015-C097C6CA77D6}">
      <dgm:prSet/>
      <dgm:spPr/>
      <dgm:t>
        <a:bodyPr/>
        <a:lstStyle/>
        <a:p>
          <a:endParaRPr lang="en-US"/>
        </a:p>
      </dgm:t>
    </dgm:pt>
    <dgm:pt modelId="{9718EA43-46DF-4F94-A5DB-83C430038DED}" type="sibTrans" cxnId="{E77932D0-A7A2-4BEC-B015-C097C6CA77D6}">
      <dgm:prSet/>
      <dgm:spPr/>
      <dgm:t>
        <a:bodyPr/>
        <a:lstStyle/>
        <a:p>
          <a:endParaRPr lang="en-US"/>
        </a:p>
      </dgm:t>
    </dgm:pt>
    <dgm:pt modelId="{7189ABA0-89F5-4C55-A062-F58312DC7992}">
      <dgm:prSet/>
      <dgm:spPr/>
      <dgm:t>
        <a:bodyPr/>
        <a:lstStyle/>
        <a:p>
          <a:r>
            <a:rPr lang="en-GB"/>
            <a:t>Case Studies</a:t>
          </a:r>
          <a:endParaRPr lang="en-US"/>
        </a:p>
      </dgm:t>
    </dgm:pt>
    <dgm:pt modelId="{A0969936-DCEC-47EB-A2AB-BB6FC909290E}" type="parTrans" cxnId="{4ECA2CCD-652C-4F05-BA47-BD5527387034}">
      <dgm:prSet/>
      <dgm:spPr/>
      <dgm:t>
        <a:bodyPr/>
        <a:lstStyle/>
        <a:p>
          <a:endParaRPr lang="en-US"/>
        </a:p>
      </dgm:t>
    </dgm:pt>
    <dgm:pt modelId="{E15D7CC9-F152-48D5-8253-E2A2B6E1DF3A}" type="sibTrans" cxnId="{4ECA2CCD-652C-4F05-BA47-BD5527387034}">
      <dgm:prSet/>
      <dgm:spPr/>
      <dgm:t>
        <a:bodyPr/>
        <a:lstStyle/>
        <a:p>
          <a:endParaRPr lang="en-US"/>
        </a:p>
      </dgm:t>
    </dgm:pt>
    <dgm:pt modelId="{84C8F1DB-510B-4623-80D2-BE49FE280970}">
      <dgm:prSet/>
      <dgm:spPr/>
      <dgm:t>
        <a:bodyPr/>
        <a:lstStyle/>
        <a:p>
          <a:r>
            <a:rPr lang="en-GB"/>
            <a:t>Boys and young men</a:t>
          </a:r>
          <a:endParaRPr lang="en-US"/>
        </a:p>
      </dgm:t>
    </dgm:pt>
    <dgm:pt modelId="{ACD3C81C-FD77-49F4-A887-EFA1F747BC8C}" type="parTrans" cxnId="{7251C1C4-32AE-4888-A536-45484039502E}">
      <dgm:prSet/>
      <dgm:spPr/>
      <dgm:t>
        <a:bodyPr/>
        <a:lstStyle/>
        <a:p>
          <a:endParaRPr lang="en-US"/>
        </a:p>
      </dgm:t>
    </dgm:pt>
    <dgm:pt modelId="{F37118CF-0994-476C-86C7-9B21BE5A43CA}" type="sibTrans" cxnId="{7251C1C4-32AE-4888-A536-45484039502E}">
      <dgm:prSet/>
      <dgm:spPr/>
      <dgm:t>
        <a:bodyPr/>
        <a:lstStyle/>
        <a:p>
          <a:endParaRPr lang="en-US"/>
        </a:p>
      </dgm:t>
    </dgm:pt>
    <dgm:pt modelId="{59109753-41D2-4852-91D9-C29B0DE74A59}" type="pres">
      <dgm:prSet presAssocID="{E224C395-1AE5-417B-BDCA-07513A626C74}" presName="vert0" presStyleCnt="0">
        <dgm:presLayoutVars>
          <dgm:dir/>
          <dgm:animOne val="branch"/>
          <dgm:animLvl val="lvl"/>
        </dgm:presLayoutVars>
      </dgm:prSet>
      <dgm:spPr/>
    </dgm:pt>
    <dgm:pt modelId="{38EC7BBF-2B5E-44A8-8B45-57CF46DE9818}" type="pres">
      <dgm:prSet presAssocID="{DE793C6A-0461-4544-85BA-A7C291E88477}" presName="thickLine" presStyleLbl="alignNode1" presStyleIdx="0" presStyleCnt="12"/>
      <dgm:spPr/>
    </dgm:pt>
    <dgm:pt modelId="{09AD9714-85B0-4E9A-813F-DDAD8181BACA}" type="pres">
      <dgm:prSet presAssocID="{DE793C6A-0461-4544-85BA-A7C291E88477}" presName="horz1" presStyleCnt="0"/>
      <dgm:spPr/>
    </dgm:pt>
    <dgm:pt modelId="{99CAAC55-148F-4F02-A0D2-FCA3C2DAB8CC}" type="pres">
      <dgm:prSet presAssocID="{DE793C6A-0461-4544-85BA-A7C291E88477}" presName="tx1" presStyleLbl="revTx" presStyleIdx="0" presStyleCnt="12"/>
      <dgm:spPr/>
    </dgm:pt>
    <dgm:pt modelId="{AA879B6C-37E8-42D4-83BE-11C427626FF2}" type="pres">
      <dgm:prSet presAssocID="{DE793C6A-0461-4544-85BA-A7C291E88477}" presName="vert1" presStyleCnt="0"/>
      <dgm:spPr/>
    </dgm:pt>
    <dgm:pt modelId="{DAC9B142-2436-441A-834B-95B74840C1DB}" type="pres">
      <dgm:prSet presAssocID="{CB1EA6A9-5E9D-4C65-9585-B4A1BFDA9FE2}" presName="thickLine" presStyleLbl="alignNode1" presStyleIdx="1" presStyleCnt="12"/>
      <dgm:spPr/>
    </dgm:pt>
    <dgm:pt modelId="{49D3E929-14D2-4943-9516-84FAF706387D}" type="pres">
      <dgm:prSet presAssocID="{CB1EA6A9-5E9D-4C65-9585-B4A1BFDA9FE2}" presName="horz1" presStyleCnt="0"/>
      <dgm:spPr/>
    </dgm:pt>
    <dgm:pt modelId="{2EE47067-2F58-41C8-A47C-943A81254374}" type="pres">
      <dgm:prSet presAssocID="{CB1EA6A9-5E9D-4C65-9585-B4A1BFDA9FE2}" presName="tx1" presStyleLbl="revTx" presStyleIdx="1" presStyleCnt="12"/>
      <dgm:spPr/>
    </dgm:pt>
    <dgm:pt modelId="{575876FE-187C-4942-A639-F4B993A4B806}" type="pres">
      <dgm:prSet presAssocID="{CB1EA6A9-5E9D-4C65-9585-B4A1BFDA9FE2}" presName="vert1" presStyleCnt="0"/>
      <dgm:spPr/>
    </dgm:pt>
    <dgm:pt modelId="{3742CA8A-9962-4E35-88DA-E541DC2C4C1E}" type="pres">
      <dgm:prSet presAssocID="{4ACE3104-DAB2-4EB0-A8D1-C99CB30C44D8}" presName="thickLine" presStyleLbl="alignNode1" presStyleIdx="2" presStyleCnt="12"/>
      <dgm:spPr/>
    </dgm:pt>
    <dgm:pt modelId="{98704DBA-FB00-4C95-8753-447C5D22866D}" type="pres">
      <dgm:prSet presAssocID="{4ACE3104-DAB2-4EB0-A8D1-C99CB30C44D8}" presName="horz1" presStyleCnt="0"/>
      <dgm:spPr/>
    </dgm:pt>
    <dgm:pt modelId="{5C8A2207-9A0E-40BF-9CCA-65BDF4DDE2C0}" type="pres">
      <dgm:prSet presAssocID="{4ACE3104-DAB2-4EB0-A8D1-C99CB30C44D8}" presName="tx1" presStyleLbl="revTx" presStyleIdx="2" presStyleCnt="12"/>
      <dgm:spPr/>
    </dgm:pt>
    <dgm:pt modelId="{754462E6-F082-40B4-85BC-6A43A528B9FD}" type="pres">
      <dgm:prSet presAssocID="{4ACE3104-DAB2-4EB0-A8D1-C99CB30C44D8}" presName="vert1" presStyleCnt="0"/>
      <dgm:spPr/>
    </dgm:pt>
    <dgm:pt modelId="{231013BD-6782-42D4-AD3A-E78E8E4EDCBD}" type="pres">
      <dgm:prSet presAssocID="{D2B0480C-011A-4075-A67F-97E275BCCFDB}" presName="thickLine" presStyleLbl="alignNode1" presStyleIdx="3" presStyleCnt="12"/>
      <dgm:spPr/>
    </dgm:pt>
    <dgm:pt modelId="{8AC256FA-1B96-4CB9-B78E-AE87CA85E5C9}" type="pres">
      <dgm:prSet presAssocID="{D2B0480C-011A-4075-A67F-97E275BCCFDB}" presName="horz1" presStyleCnt="0"/>
      <dgm:spPr/>
    </dgm:pt>
    <dgm:pt modelId="{E5322065-DFB5-446D-BC7D-E5FBDD351C65}" type="pres">
      <dgm:prSet presAssocID="{D2B0480C-011A-4075-A67F-97E275BCCFDB}" presName="tx1" presStyleLbl="revTx" presStyleIdx="3" presStyleCnt="12"/>
      <dgm:spPr/>
    </dgm:pt>
    <dgm:pt modelId="{0E529CBA-C89A-46A2-ABBE-282D949B80E1}" type="pres">
      <dgm:prSet presAssocID="{D2B0480C-011A-4075-A67F-97E275BCCFDB}" presName="vert1" presStyleCnt="0"/>
      <dgm:spPr/>
    </dgm:pt>
    <dgm:pt modelId="{D9877C14-B3FC-4571-BA47-7E5FA8AD2DA8}" type="pres">
      <dgm:prSet presAssocID="{94EB85B1-C423-4AFA-9B1D-84E1BD55FF70}" presName="thickLine" presStyleLbl="alignNode1" presStyleIdx="4" presStyleCnt="12"/>
      <dgm:spPr/>
    </dgm:pt>
    <dgm:pt modelId="{58FF1FE7-B277-4945-AD12-1944B9EE2CA7}" type="pres">
      <dgm:prSet presAssocID="{94EB85B1-C423-4AFA-9B1D-84E1BD55FF70}" presName="horz1" presStyleCnt="0"/>
      <dgm:spPr/>
    </dgm:pt>
    <dgm:pt modelId="{304E6CED-9692-40C6-A3D1-D9700735AC87}" type="pres">
      <dgm:prSet presAssocID="{94EB85B1-C423-4AFA-9B1D-84E1BD55FF70}" presName="tx1" presStyleLbl="revTx" presStyleIdx="4" presStyleCnt="12"/>
      <dgm:spPr/>
    </dgm:pt>
    <dgm:pt modelId="{F8D3627E-046E-4CC4-A3E1-74583E208681}" type="pres">
      <dgm:prSet presAssocID="{94EB85B1-C423-4AFA-9B1D-84E1BD55FF70}" presName="vert1" presStyleCnt="0"/>
      <dgm:spPr/>
    </dgm:pt>
    <dgm:pt modelId="{2DC5B3B6-E8F6-46AC-AB0C-9ED219EC1FCB}" type="pres">
      <dgm:prSet presAssocID="{0B4DC679-14CC-421D-9FC9-1F8FB5B41357}" presName="thickLine" presStyleLbl="alignNode1" presStyleIdx="5" presStyleCnt="12"/>
      <dgm:spPr/>
    </dgm:pt>
    <dgm:pt modelId="{6EFE702C-C381-46A1-AA8F-AA506D047DA4}" type="pres">
      <dgm:prSet presAssocID="{0B4DC679-14CC-421D-9FC9-1F8FB5B41357}" presName="horz1" presStyleCnt="0"/>
      <dgm:spPr/>
    </dgm:pt>
    <dgm:pt modelId="{73B2C4FE-77EC-456F-BEF0-A2784E5EB44C}" type="pres">
      <dgm:prSet presAssocID="{0B4DC679-14CC-421D-9FC9-1F8FB5B41357}" presName="tx1" presStyleLbl="revTx" presStyleIdx="5" presStyleCnt="12"/>
      <dgm:spPr/>
    </dgm:pt>
    <dgm:pt modelId="{92C592A7-EB6C-4506-8309-F7D854AA866D}" type="pres">
      <dgm:prSet presAssocID="{0B4DC679-14CC-421D-9FC9-1F8FB5B41357}" presName="vert1" presStyleCnt="0"/>
      <dgm:spPr/>
    </dgm:pt>
    <dgm:pt modelId="{BB4A398A-99DB-461B-B356-B85A8902AD15}" type="pres">
      <dgm:prSet presAssocID="{291B1376-3F21-4925-BBB6-DCC39D1ACF65}" presName="thickLine" presStyleLbl="alignNode1" presStyleIdx="6" presStyleCnt="12"/>
      <dgm:spPr/>
    </dgm:pt>
    <dgm:pt modelId="{D4FA0393-0740-484E-8A05-497F6A4B071D}" type="pres">
      <dgm:prSet presAssocID="{291B1376-3F21-4925-BBB6-DCC39D1ACF65}" presName="horz1" presStyleCnt="0"/>
      <dgm:spPr/>
    </dgm:pt>
    <dgm:pt modelId="{D700856B-D86A-43BC-9E3D-B9405B26B345}" type="pres">
      <dgm:prSet presAssocID="{291B1376-3F21-4925-BBB6-DCC39D1ACF65}" presName="tx1" presStyleLbl="revTx" presStyleIdx="6" presStyleCnt="12"/>
      <dgm:spPr/>
    </dgm:pt>
    <dgm:pt modelId="{A96136A5-0E27-4222-8929-CD71774A87B3}" type="pres">
      <dgm:prSet presAssocID="{291B1376-3F21-4925-BBB6-DCC39D1ACF65}" presName="vert1" presStyleCnt="0"/>
      <dgm:spPr/>
    </dgm:pt>
    <dgm:pt modelId="{7B0B0BF6-D953-443C-8411-89880E03095C}" type="pres">
      <dgm:prSet presAssocID="{333D4568-B014-4CB7-A8BB-8FB7F535DA7D}" presName="thickLine" presStyleLbl="alignNode1" presStyleIdx="7" presStyleCnt="12"/>
      <dgm:spPr/>
    </dgm:pt>
    <dgm:pt modelId="{3EF7450C-0823-49A6-A91B-0CEB42A2D91B}" type="pres">
      <dgm:prSet presAssocID="{333D4568-B014-4CB7-A8BB-8FB7F535DA7D}" presName="horz1" presStyleCnt="0"/>
      <dgm:spPr/>
    </dgm:pt>
    <dgm:pt modelId="{59E042AC-73A9-4EA3-8BF3-EB45CEF065F0}" type="pres">
      <dgm:prSet presAssocID="{333D4568-B014-4CB7-A8BB-8FB7F535DA7D}" presName="tx1" presStyleLbl="revTx" presStyleIdx="7" presStyleCnt="12"/>
      <dgm:spPr/>
    </dgm:pt>
    <dgm:pt modelId="{C3CE9605-24E9-4894-B391-188ED216A523}" type="pres">
      <dgm:prSet presAssocID="{333D4568-B014-4CB7-A8BB-8FB7F535DA7D}" presName="vert1" presStyleCnt="0"/>
      <dgm:spPr/>
    </dgm:pt>
    <dgm:pt modelId="{867DC64D-9235-4203-9BFE-8485C8E1A292}" type="pres">
      <dgm:prSet presAssocID="{7539EB59-B987-4951-921E-767D3B0CC62E}" presName="thickLine" presStyleLbl="alignNode1" presStyleIdx="8" presStyleCnt="12"/>
      <dgm:spPr/>
    </dgm:pt>
    <dgm:pt modelId="{AD260B3D-2ED0-4162-A248-CAE1742109DF}" type="pres">
      <dgm:prSet presAssocID="{7539EB59-B987-4951-921E-767D3B0CC62E}" presName="horz1" presStyleCnt="0"/>
      <dgm:spPr/>
    </dgm:pt>
    <dgm:pt modelId="{2741E68E-9BCB-4BD5-92AA-90ECA2E4B67F}" type="pres">
      <dgm:prSet presAssocID="{7539EB59-B987-4951-921E-767D3B0CC62E}" presName="tx1" presStyleLbl="revTx" presStyleIdx="8" presStyleCnt="12"/>
      <dgm:spPr/>
    </dgm:pt>
    <dgm:pt modelId="{4BBF4B0F-3684-43AB-A72B-6C2FBF956462}" type="pres">
      <dgm:prSet presAssocID="{7539EB59-B987-4951-921E-767D3B0CC62E}" presName="vert1" presStyleCnt="0"/>
      <dgm:spPr/>
    </dgm:pt>
    <dgm:pt modelId="{C857FE39-DFF5-4771-827E-D9985FC4CA57}" type="pres">
      <dgm:prSet presAssocID="{E051F072-DBFB-4407-BF85-3D9F181C3FE0}" presName="thickLine" presStyleLbl="alignNode1" presStyleIdx="9" presStyleCnt="12"/>
      <dgm:spPr/>
    </dgm:pt>
    <dgm:pt modelId="{D775BCFA-450F-44BC-BC0C-C37C91AEB65D}" type="pres">
      <dgm:prSet presAssocID="{E051F072-DBFB-4407-BF85-3D9F181C3FE0}" presName="horz1" presStyleCnt="0"/>
      <dgm:spPr/>
    </dgm:pt>
    <dgm:pt modelId="{3B237AC3-5520-4339-897B-4CC7F87C878E}" type="pres">
      <dgm:prSet presAssocID="{E051F072-DBFB-4407-BF85-3D9F181C3FE0}" presName="tx1" presStyleLbl="revTx" presStyleIdx="9" presStyleCnt="12"/>
      <dgm:spPr/>
    </dgm:pt>
    <dgm:pt modelId="{6F1223EB-8475-4DCD-9ED6-8F6C80946B08}" type="pres">
      <dgm:prSet presAssocID="{E051F072-DBFB-4407-BF85-3D9F181C3FE0}" presName="vert1" presStyleCnt="0"/>
      <dgm:spPr/>
    </dgm:pt>
    <dgm:pt modelId="{DA9ECEF5-C072-4D81-98FB-3C813AD1DD01}" type="pres">
      <dgm:prSet presAssocID="{7189ABA0-89F5-4C55-A062-F58312DC7992}" presName="thickLine" presStyleLbl="alignNode1" presStyleIdx="10" presStyleCnt="12"/>
      <dgm:spPr/>
    </dgm:pt>
    <dgm:pt modelId="{82B24D5B-3F29-471A-844D-DA2392DEF52B}" type="pres">
      <dgm:prSet presAssocID="{7189ABA0-89F5-4C55-A062-F58312DC7992}" presName="horz1" presStyleCnt="0"/>
      <dgm:spPr/>
    </dgm:pt>
    <dgm:pt modelId="{75465024-105F-45B1-A901-5366B301397B}" type="pres">
      <dgm:prSet presAssocID="{7189ABA0-89F5-4C55-A062-F58312DC7992}" presName="tx1" presStyleLbl="revTx" presStyleIdx="10" presStyleCnt="12"/>
      <dgm:spPr/>
    </dgm:pt>
    <dgm:pt modelId="{BF99BC5A-AC9F-453F-B348-213D3EA68500}" type="pres">
      <dgm:prSet presAssocID="{7189ABA0-89F5-4C55-A062-F58312DC7992}" presName="vert1" presStyleCnt="0"/>
      <dgm:spPr/>
    </dgm:pt>
    <dgm:pt modelId="{C612AE43-712D-48CB-AB35-CA6182A359D6}" type="pres">
      <dgm:prSet presAssocID="{84C8F1DB-510B-4623-80D2-BE49FE280970}" presName="thickLine" presStyleLbl="alignNode1" presStyleIdx="11" presStyleCnt="12"/>
      <dgm:spPr/>
    </dgm:pt>
    <dgm:pt modelId="{8E42CA38-B8DC-4F32-8BB4-C2C43DE723F4}" type="pres">
      <dgm:prSet presAssocID="{84C8F1DB-510B-4623-80D2-BE49FE280970}" presName="horz1" presStyleCnt="0"/>
      <dgm:spPr/>
    </dgm:pt>
    <dgm:pt modelId="{605E789A-9786-4AFC-A04C-A48E6ACE378C}" type="pres">
      <dgm:prSet presAssocID="{84C8F1DB-510B-4623-80D2-BE49FE280970}" presName="tx1" presStyleLbl="revTx" presStyleIdx="11" presStyleCnt="12"/>
      <dgm:spPr/>
    </dgm:pt>
    <dgm:pt modelId="{905C51CB-4C28-481D-BE19-20F566B07524}" type="pres">
      <dgm:prSet presAssocID="{84C8F1DB-510B-4623-80D2-BE49FE280970}" presName="vert1" presStyleCnt="0"/>
      <dgm:spPr/>
    </dgm:pt>
  </dgm:ptLst>
  <dgm:cxnLst>
    <dgm:cxn modelId="{524B5327-033F-4046-80D7-8E650209028B}" srcId="{E224C395-1AE5-417B-BDCA-07513A626C74}" destId="{0B4DC679-14CC-421D-9FC9-1F8FB5B41357}" srcOrd="5" destOrd="0" parTransId="{6CC834CC-46AC-40C3-A46C-0739FE0D7C08}" sibTransId="{F90B6CE4-BAAD-477A-AEF3-7EEDFFB5989D}"/>
    <dgm:cxn modelId="{FF430831-CC39-4EB9-8E19-19807EA4301D}" type="presOf" srcId="{E224C395-1AE5-417B-BDCA-07513A626C74}" destId="{59109753-41D2-4852-91D9-C29B0DE74A59}" srcOrd="0" destOrd="0" presId="urn:microsoft.com/office/officeart/2008/layout/LinedList"/>
    <dgm:cxn modelId="{8C7F7D3E-9DFF-4D03-A7AF-3417D8FF10EF}" type="presOf" srcId="{CB1EA6A9-5E9D-4C65-9585-B4A1BFDA9FE2}" destId="{2EE47067-2F58-41C8-A47C-943A81254374}" srcOrd="0" destOrd="0" presId="urn:microsoft.com/office/officeart/2008/layout/LinedList"/>
    <dgm:cxn modelId="{1282645C-B9C7-461A-B84F-202171C820A0}" srcId="{E224C395-1AE5-417B-BDCA-07513A626C74}" destId="{291B1376-3F21-4925-BBB6-DCC39D1ACF65}" srcOrd="6" destOrd="0" parTransId="{26CAFE45-F3BC-423A-B8D2-DF27EACBB908}" sibTransId="{09B37FD1-EFD1-4EC2-AE73-33A2A3EE84B5}"/>
    <dgm:cxn modelId="{1BFD6542-0D2D-4AA0-8A53-C4BB15FE9A00}" type="presOf" srcId="{84C8F1DB-510B-4623-80D2-BE49FE280970}" destId="{605E789A-9786-4AFC-A04C-A48E6ACE378C}" srcOrd="0" destOrd="0" presId="urn:microsoft.com/office/officeart/2008/layout/LinedList"/>
    <dgm:cxn modelId="{EE077A42-C612-4376-BE7F-4E3834665E12}" srcId="{E224C395-1AE5-417B-BDCA-07513A626C74}" destId="{4ACE3104-DAB2-4EB0-A8D1-C99CB30C44D8}" srcOrd="2" destOrd="0" parTransId="{1C2FE5A7-1870-4189-A986-0DC514156417}" sibTransId="{E1BF9BC8-2787-4F31-8336-2EE942E21F8F}"/>
    <dgm:cxn modelId="{05588166-DFCE-433D-816D-B5C101B7AB69}" type="presOf" srcId="{291B1376-3F21-4925-BBB6-DCC39D1ACF65}" destId="{D700856B-D86A-43BC-9E3D-B9405B26B345}" srcOrd="0" destOrd="0" presId="urn:microsoft.com/office/officeart/2008/layout/LinedList"/>
    <dgm:cxn modelId="{D69EF946-B51B-49AF-941D-DC3A7C22ED87}" type="presOf" srcId="{DE793C6A-0461-4544-85BA-A7C291E88477}" destId="{99CAAC55-148F-4F02-A0D2-FCA3C2DAB8CC}" srcOrd="0" destOrd="0" presId="urn:microsoft.com/office/officeart/2008/layout/LinedList"/>
    <dgm:cxn modelId="{C34C9A50-7BB9-4457-A857-E0D8B25CC166}" srcId="{E224C395-1AE5-417B-BDCA-07513A626C74}" destId="{94EB85B1-C423-4AFA-9B1D-84E1BD55FF70}" srcOrd="4" destOrd="0" parTransId="{621EB218-D08B-47F5-8D67-3A42414EF62F}" sibTransId="{8A400A3B-D689-4C09-8B7E-60652B3F55AA}"/>
    <dgm:cxn modelId="{23F4EC72-82DC-4E55-80B8-CD1ACD97A178}" srcId="{E224C395-1AE5-417B-BDCA-07513A626C74}" destId="{DE793C6A-0461-4544-85BA-A7C291E88477}" srcOrd="0" destOrd="0" parTransId="{FE248E55-1AB0-4C9E-A499-35EB1ACAAC67}" sibTransId="{77BB1B17-11E0-4475-BFEB-3EC26F679FE1}"/>
    <dgm:cxn modelId="{54605B57-F442-4AC4-912A-ACBDC2AE2EE9}" srcId="{E224C395-1AE5-417B-BDCA-07513A626C74}" destId="{333D4568-B014-4CB7-A8BB-8FB7F535DA7D}" srcOrd="7" destOrd="0" parTransId="{AFE92018-1D62-48BB-A625-1C3FA91B45F8}" sibTransId="{001758BD-1E9F-4578-B0A6-1B7D258E76F0}"/>
    <dgm:cxn modelId="{A5C4385A-337E-43DA-BDB1-C5A4D295216C}" type="presOf" srcId="{7539EB59-B987-4951-921E-767D3B0CC62E}" destId="{2741E68E-9BCB-4BD5-92AA-90ECA2E4B67F}" srcOrd="0" destOrd="0" presId="urn:microsoft.com/office/officeart/2008/layout/LinedList"/>
    <dgm:cxn modelId="{12D94984-3A7C-4477-B419-5699C053F3B7}" srcId="{E224C395-1AE5-417B-BDCA-07513A626C74}" destId="{D2B0480C-011A-4075-A67F-97E275BCCFDB}" srcOrd="3" destOrd="0" parTransId="{436E44EF-1682-4FA7-A2B5-462944E7B514}" sibTransId="{DA2708C8-85BF-4BBB-A9F0-D4B6A99BAE2A}"/>
    <dgm:cxn modelId="{8A656889-9B40-49E4-B1D8-E0BFA22F3545}" type="presOf" srcId="{94EB85B1-C423-4AFA-9B1D-84E1BD55FF70}" destId="{304E6CED-9692-40C6-A3D1-D9700735AC87}" srcOrd="0" destOrd="0" presId="urn:microsoft.com/office/officeart/2008/layout/LinedList"/>
    <dgm:cxn modelId="{31DB6698-18E4-4E33-90CF-A9EE222ED166}" srcId="{E224C395-1AE5-417B-BDCA-07513A626C74}" destId="{7539EB59-B987-4951-921E-767D3B0CC62E}" srcOrd="8" destOrd="0" parTransId="{F78E205D-FC03-412F-B390-D4CB34F9A938}" sibTransId="{5D4F79B6-6DAD-4E21-85B1-9B303B50E033}"/>
    <dgm:cxn modelId="{5061319C-7A37-4ECF-B16C-AD4543297BA9}" type="presOf" srcId="{7189ABA0-89F5-4C55-A062-F58312DC7992}" destId="{75465024-105F-45B1-A901-5366B301397B}" srcOrd="0" destOrd="0" presId="urn:microsoft.com/office/officeart/2008/layout/LinedList"/>
    <dgm:cxn modelId="{60C182A5-3960-4EA7-99DB-8CF292091895}" type="presOf" srcId="{D2B0480C-011A-4075-A67F-97E275BCCFDB}" destId="{E5322065-DFB5-446D-BC7D-E5FBDD351C65}" srcOrd="0" destOrd="0" presId="urn:microsoft.com/office/officeart/2008/layout/LinedList"/>
    <dgm:cxn modelId="{014934AE-365A-4D3B-AED2-1403FDBE6C3F}" type="presOf" srcId="{E051F072-DBFB-4407-BF85-3D9F181C3FE0}" destId="{3B237AC3-5520-4339-897B-4CC7F87C878E}" srcOrd="0" destOrd="0" presId="urn:microsoft.com/office/officeart/2008/layout/LinedList"/>
    <dgm:cxn modelId="{8B1CA8AE-C4FD-4171-BD35-BB48CD5C708E}" srcId="{E224C395-1AE5-417B-BDCA-07513A626C74}" destId="{CB1EA6A9-5E9D-4C65-9585-B4A1BFDA9FE2}" srcOrd="1" destOrd="0" parTransId="{8EB958F4-6B3E-4271-AE3F-F384D92ED12B}" sibTransId="{4A3BFAAC-FEC9-4D59-92CF-8C85CD634B36}"/>
    <dgm:cxn modelId="{7251C1C4-32AE-4888-A536-45484039502E}" srcId="{E224C395-1AE5-417B-BDCA-07513A626C74}" destId="{84C8F1DB-510B-4623-80D2-BE49FE280970}" srcOrd="11" destOrd="0" parTransId="{ACD3C81C-FD77-49F4-A887-EFA1F747BC8C}" sibTransId="{F37118CF-0994-476C-86C7-9B21BE5A43CA}"/>
    <dgm:cxn modelId="{27647DCA-D7CA-4A68-B417-274A912100A8}" type="presOf" srcId="{333D4568-B014-4CB7-A8BB-8FB7F535DA7D}" destId="{59E042AC-73A9-4EA3-8BF3-EB45CEF065F0}" srcOrd="0" destOrd="0" presId="urn:microsoft.com/office/officeart/2008/layout/LinedList"/>
    <dgm:cxn modelId="{4ECA2CCD-652C-4F05-BA47-BD5527387034}" srcId="{E224C395-1AE5-417B-BDCA-07513A626C74}" destId="{7189ABA0-89F5-4C55-A062-F58312DC7992}" srcOrd="10" destOrd="0" parTransId="{A0969936-DCEC-47EB-A2AB-BB6FC909290E}" sibTransId="{E15D7CC9-F152-48D5-8253-E2A2B6E1DF3A}"/>
    <dgm:cxn modelId="{E77932D0-A7A2-4BEC-B015-C097C6CA77D6}" srcId="{E224C395-1AE5-417B-BDCA-07513A626C74}" destId="{E051F072-DBFB-4407-BF85-3D9F181C3FE0}" srcOrd="9" destOrd="0" parTransId="{F11ACB9E-1115-44BA-B754-E165B3D7ADF5}" sibTransId="{9718EA43-46DF-4F94-A5DB-83C430038DED}"/>
    <dgm:cxn modelId="{0A4D38D0-601C-44F3-BC74-ADE6173B45A3}" type="presOf" srcId="{0B4DC679-14CC-421D-9FC9-1F8FB5B41357}" destId="{73B2C4FE-77EC-456F-BEF0-A2784E5EB44C}" srcOrd="0" destOrd="0" presId="urn:microsoft.com/office/officeart/2008/layout/LinedList"/>
    <dgm:cxn modelId="{38D20FF2-ED2C-4975-8B79-350CB854C779}" type="presOf" srcId="{4ACE3104-DAB2-4EB0-A8D1-C99CB30C44D8}" destId="{5C8A2207-9A0E-40BF-9CCA-65BDF4DDE2C0}" srcOrd="0" destOrd="0" presId="urn:microsoft.com/office/officeart/2008/layout/LinedList"/>
    <dgm:cxn modelId="{F7068F16-0080-496B-980E-948102286739}" type="presParOf" srcId="{59109753-41D2-4852-91D9-C29B0DE74A59}" destId="{38EC7BBF-2B5E-44A8-8B45-57CF46DE9818}" srcOrd="0" destOrd="0" presId="urn:microsoft.com/office/officeart/2008/layout/LinedList"/>
    <dgm:cxn modelId="{86D25A07-F036-4026-9631-42C55C74C855}" type="presParOf" srcId="{59109753-41D2-4852-91D9-C29B0DE74A59}" destId="{09AD9714-85B0-4E9A-813F-DDAD8181BACA}" srcOrd="1" destOrd="0" presId="urn:microsoft.com/office/officeart/2008/layout/LinedList"/>
    <dgm:cxn modelId="{71F7D2A7-084E-4D2B-A7ED-26F6B90FF1BC}" type="presParOf" srcId="{09AD9714-85B0-4E9A-813F-DDAD8181BACA}" destId="{99CAAC55-148F-4F02-A0D2-FCA3C2DAB8CC}" srcOrd="0" destOrd="0" presId="urn:microsoft.com/office/officeart/2008/layout/LinedList"/>
    <dgm:cxn modelId="{52215935-4639-4F81-8E15-A1A21AE321B0}" type="presParOf" srcId="{09AD9714-85B0-4E9A-813F-DDAD8181BACA}" destId="{AA879B6C-37E8-42D4-83BE-11C427626FF2}" srcOrd="1" destOrd="0" presId="urn:microsoft.com/office/officeart/2008/layout/LinedList"/>
    <dgm:cxn modelId="{D9EB81F5-F7DB-48CC-AFAF-1E8EC9807738}" type="presParOf" srcId="{59109753-41D2-4852-91D9-C29B0DE74A59}" destId="{DAC9B142-2436-441A-834B-95B74840C1DB}" srcOrd="2" destOrd="0" presId="urn:microsoft.com/office/officeart/2008/layout/LinedList"/>
    <dgm:cxn modelId="{7140529C-D1F6-4592-959B-543F3C13F3AE}" type="presParOf" srcId="{59109753-41D2-4852-91D9-C29B0DE74A59}" destId="{49D3E929-14D2-4943-9516-84FAF706387D}" srcOrd="3" destOrd="0" presId="urn:microsoft.com/office/officeart/2008/layout/LinedList"/>
    <dgm:cxn modelId="{092C9DB7-B057-41A1-92FE-5D9AB27ACA63}" type="presParOf" srcId="{49D3E929-14D2-4943-9516-84FAF706387D}" destId="{2EE47067-2F58-41C8-A47C-943A81254374}" srcOrd="0" destOrd="0" presId="urn:microsoft.com/office/officeart/2008/layout/LinedList"/>
    <dgm:cxn modelId="{111078C4-CE51-4630-82C5-8CA86659E5C9}" type="presParOf" srcId="{49D3E929-14D2-4943-9516-84FAF706387D}" destId="{575876FE-187C-4942-A639-F4B993A4B806}" srcOrd="1" destOrd="0" presId="urn:microsoft.com/office/officeart/2008/layout/LinedList"/>
    <dgm:cxn modelId="{35285249-B6B6-43FF-8574-1CE25E143F50}" type="presParOf" srcId="{59109753-41D2-4852-91D9-C29B0DE74A59}" destId="{3742CA8A-9962-4E35-88DA-E541DC2C4C1E}" srcOrd="4" destOrd="0" presId="urn:microsoft.com/office/officeart/2008/layout/LinedList"/>
    <dgm:cxn modelId="{4C9170ED-4784-479D-B78A-F43CEBE5EDD0}" type="presParOf" srcId="{59109753-41D2-4852-91D9-C29B0DE74A59}" destId="{98704DBA-FB00-4C95-8753-447C5D22866D}" srcOrd="5" destOrd="0" presId="urn:microsoft.com/office/officeart/2008/layout/LinedList"/>
    <dgm:cxn modelId="{5A90E43C-8848-4575-A270-A007A95D82BD}" type="presParOf" srcId="{98704DBA-FB00-4C95-8753-447C5D22866D}" destId="{5C8A2207-9A0E-40BF-9CCA-65BDF4DDE2C0}" srcOrd="0" destOrd="0" presId="urn:microsoft.com/office/officeart/2008/layout/LinedList"/>
    <dgm:cxn modelId="{CB3EBD91-0220-4FE9-A740-59D6E1BC1200}" type="presParOf" srcId="{98704DBA-FB00-4C95-8753-447C5D22866D}" destId="{754462E6-F082-40B4-85BC-6A43A528B9FD}" srcOrd="1" destOrd="0" presId="urn:microsoft.com/office/officeart/2008/layout/LinedList"/>
    <dgm:cxn modelId="{4FAD08BA-BF79-46E1-AABA-9BCB1E8A7051}" type="presParOf" srcId="{59109753-41D2-4852-91D9-C29B0DE74A59}" destId="{231013BD-6782-42D4-AD3A-E78E8E4EDCBD}" srcOrd="6" destOrd="0" presId="urn:microsoft.com/office/officeart/2008/layout/LinedList"/>
    <dgm:cxn modelId="{60576966-0840-4C14-B6FF-1B5E3BD86D6F}" type="presParOf" srcId="{59109753-41D2-4852-91D9-C29B0DE74A59}" destId="{8AC256FA-1B96-4CB9-B78E-AE87CA85E5C9}" srcOrd="7" destOrd="0" presId="urn:microsoft.com/office/officeart/2008/layout/LinedList"/>
    <dgm:cxn modelId="{AC68A851-17AE-48C8-9A0A-3D7E87EB9E1B}" type="presParOf" srcId="{8AC256FA-1B96-4CB9-B78E-AE87CA85E5C9}" destId="{E5322065-DFB5-446D-BC7D-E5FBDD351C65}" srcOrd="0" destOrd="0" presId="urn:microsoft.com/office/officeart/2008/layout/LinedList"/>
    <dgm:cxn modelId="{F357D70F-10A7-4926-A5BC-46A9027E055C}" type="presParOf" srcId="{8AC256FA-1B96-4CB9-B78E-AE87CA85E5C9}" destId="{0E529CBA-C89A-46A2-ABBE-282D949B80E1}" srcOrd="1" destOrd="0" presId="urn:microsoft.com/office/officeart/2008/layout/LinedList"/>
    <dgm:cxn modelId="{54B1028B-98C2-495F-B872-CF7726606FFB}" type="presParOf" srcId="{59109753-41D2-4852-91D9-C29B0DE74A59}" destId="{D9877C14-B3FC-4571-BA47-7E5FA8AD2DA8}" srcOrd="8" destOrd="0" presId="urn:microsoft.com/office/officeart/2008/layout/LinedList"/>
    <dgm:cxn modelId="{88E701BE-E08A-4E85-AC0A-75907D7DDB3E}" type="presParOf" srcId="{59109753-41D2-4852-91D9-C29B0DE74A59}" destId="{58FF1FE7-B277-4945-AD12-1944B9EE2CA7}" srcOrd="9" destOrd="0" presId="urn:microsoft.com/office/officeart/2008/layout/LinedList"/>
    <dgm:cxn modelId="{DDDD320D-9E21-430D-B93F-21815115962F}" type="presParOf" srcId="{58FF1FE7-B277-4945-AD12-1944B9EE2CA7}" destId="{304E6CED-9692-40C6-A3D1-D9700735AC87}" srcOrd="0" destOrd="0" presId="urn:microsoft.com/office/officeart/2008/layout/LinedList"/>
    <dgm:cxn modelId="{B588E8F1-D2E0-4ED0-9872-B98CCEEB2D55}" type="presParOf" srcId="{58FF1FE7-B277-4945-AD12-1944B9EE2CA7}" destId="{F8D3627E-046E-4CC4-A3E1-74583E208681}" srcOrd="1" destOrd="0" presId="urn:microsoft.com/office/officeart/2008/layout/LinedList"/>
    <dgm:cxn modelId="{BE5B2F92-CA0F-41FD-99F6-75077314DE00}" type="presParOf" srcId="{59109753-41D2-4852-91D9-C29B0DE74A59}" destId="{2DC5B3B6-E8F6-46AC-AB0C-9ED219EC1FCB}" srcOrd="10" destOrd="0" presId="urn:microsoft.com/office/officeart/2008/layout/LinedList"/>
    <dgm:cxn modelId="{3E2BB40F-6DBD-4870-9FAB-1F45C17948B9}" type="presParOf" srcId="{59109753-41D2-4852-91D9-C29B0DE74A59}" destId="{6EFE702C-C381-46A1-AA8F-AA506D047DA4}" srcOrd="11" destOrd="0" presId="urn:microsoft.com/office/officeart/2008/layout/LinedList"/>
    <dgm:cxn modelId="{CC122751-B384-4900-9786-B74CEBA7DFF0}" type="presParOf" srcId="{6EFE702C-C381-46A1-AA8F-AA506D047DA4}" destId="{73B2C4FE-77EC-456F-BEF0-A2784E5EB44C}" srcOrd="0" destOrd="0" presId="urn:microsoft.com/office/officeart/2008/layout/LinedList"/>
    <dgm:cxn modelId="{9F53D090-2262-460A-BF2D-FAD5547B3C91}" type="presParOf" srcId="{6EFE702C-C381-46A1-AA8F-AA506D047DA4}" destId="{92C592A7-EB6C-4506-8309-F7D854AA866D}" srcOrd="1" destOrd="0" presId="urn:microsoft.com/office/officeart/2008/layout/LinedList"/>
    <dgm:cxn modelId="{A5E6C306-98C8-42E4-9252-FE826FD15995}" type="presParOf" srcId="{59109753-41D2-4852-91D9-C29B0DE74A59}" destId="{BB4A398A-99DB-461B-B356-B85A8902AD15}" srcOrd="12" destOrd="0" presId="urn:microsoft.com/office/officeart/2008/layout/LinedList"/>
    <dgm:cxn modelId="{79D382BF-032D-40CE-9CA2-7BAE56510DD6}" type="presParOf" srcId="{59109753-41D2-4852-91D9-C29B0DE74A59}" destId="{D4FA0393-0740-484E-8A05-497F6A4B071D}" srcOrd="13" destOrd="0" presId="urn:microsoft.com/office/officeart/2008/layout/LinedList"/>
    <dgm:cxn modelId="{1F0306B1-332E-4962-840D-FF1EA45E5098}" type="presParOf" srcId="{D4FA0393-0740-484E-8A05-497F6A4B071D}" destId="{D700856B-D86A-43BC-9E3D-B9405B26B345}" srcOrd="0" destOrd="0" presId="urn:microsoft.com/office/officeart/2008/layout/LinedList"/>
    <dgm:cxn modelId="{8B4C5702-F30E-4F5A-A24E-E369F2B0B83E}" type="presParOf" srcId="{D4FA0393-0740-484E-8A05-497F6A4B071D}" destId="{A96136A5-0E27-4222-8929-CD71774A87B3}" srcOrd="1" destOrd="0" presId="urn:microsoft.com/office/officeart/2008/layout/LinedList"/>
    <dgm:cxn modelId="{AC712946-6804-40CE-A2A0-2D513F239107}" type="presParOf" srcId="{59109753-41D2-4852-91D9-C29B0DE74A59}" destId="{7B0B0BF6-D953-443C-8411-89880E03095C}" srcOrd="14" destOrd="0" presId="urn:microsoft.com/office/officeart/2008/layout/LinedList"/>
    <dgm:cxn modelId="{B5A45F16-D747-4896-90B5-8E9CF8EFB2A5}" type="presParOf" srcId="{59109753-41D2-4852-91D9-C29B0DE74A59}" destId="{3EF7450C-0823-49A6-A91B-0CEB42A2D91B}" srcOrd="15" destOrd="0" presId="urn:microsoft.com/office/officeart/2008/layout/LinedList"/>
    <dgm:cxn modelId="{EF7807A5-E7E3-4034-B0D4-FFC817D7DFB2}" type="presParOf" srcId="{3EF7450C-0823-49A6-A91B-0CEB42A2D91B}" destId="{59E042AC-73A9-4EA3-8BF3-EB45CEF065F0}" srcOrd="0" destOrd="0" presId="urn:microsoft.com/office/officeart/2008/layout/LinedList"/>
    <dgm:cxn modelId="{14F1A8F5-6CB5-4370-9BB1-DFBC252281D1}" type="presParOf" srcId="{3EF7450C-0823-49A6-A91B-0CEB42A2D91B}" destId="{C3CE9605-24E9-4894-B391-188ED216A523}" srcOrd="1" destOrd="0" presId="urn:microsoft.com/office/officeart/2008/layout/LinedList"/>
    <dgm:cxn modelId="{BB71C341-395B-4DB2-A808-CB9EEEAF427F}" type="presParOf" srcId="{59109753-41D2-4852-91D9-C29B0DE74A59}" destId="{867DC64D-9235-4203-9BFE-8485C8E1A292}" srcOrd="16" destOrd="0" presId="urn:microsoft.com/office/officeart/2008/layout/LinedList"/>
    <dgm:cxn modelId="{108BC56B-6402-4333-B466-9192EE79CEC0}" type="presParOf" srcId="{59109753-41D2-4852-91D9-C29B0DE74A59}" destId="{AD260B3D-2ED0-4162-A248-CAE1742109DF}" srcOrd="17" destOrd="0" presId="urn:microsoft.com/office/officeart/2008/layout/LinedList"/>
    <dgm:cxn modelId="{5BB0C826-156E-497E-A336-505199D7248A}" type="presParOf" srcId="{AD260B3D-2ED0-4162-A248-CAE1742109DF}" destId="{2741E68E-9BCB-4BD5-92AA-90ECA2E4B67F}" srcOrd="0" destOrd="0" presId="urn:microsoft.com/office/officeart/2008/layout/LinedList"/>
    <dgm:cxn modelId="{EAEC386E-4126-4EA4-B3A2-A58AAD4CC3B5}" type="presParOf" srcId="{AD260B3D-2ED0-4162-A248-CAE1742109DF}" destId="{4BBF4B0F-3684-43AB-A72B-6C2FBF956462}" srcOrd="1" destOrd="0" presId="urn:microsoft.com/office/officeart/2008/layout/LinedList"/>
    <dgm:cxn modelId="{79A5AF61-1114-46E6-95F3-095C0BE7A4A3}" type="presParOf" srcId="{59109753-41D2-4852-91D9-C29B0DE74A59}" destId="{C857FE39-DFF5-4771-827E-D9985FC4CA57}" srcOrd="18" destOrd="0" presId="urn:microsoft.com/office/officeart/2008/layout/LinedList"/>
    <dgm:cxn modelId="{8E92097A-2039-41B1-860F-93472C2BAAA1}" type="presParOf" srcId="{59109753-41D2-4852-91D9-C29B0DE74A59}" destId="{D775BCFA-450F-44BC-BC0C-C37C91AEB65D}" srcOrd="19" destOrd="0" presId="urn:microsoft.com/office/officeart/2008/layout/LinedList"/>
    <dgm:cxn modelId="{3E40B380-4167-4497-AB0D-2500E01CE23F}" type="presParOf" srcId="{D775BCFA-450F-44BC-BC0C-C37C91AEB65D}" destId="{3B237AC3-5520-4339-897B-4CC7F87C878E}" srcOrd="0" destOrd="0" presId="urn:microsoft.com/office/officeart/2008/layout/LinedList"/>
    <dgm:cxn modelId="{E0419719-317D-468D-AFB2-AE20593FE97F}" type="presParOf" srcId="{D775BCFA-450F-44BC-BC0C-C37C91AEB65D}" destId="{6F1223EB-8475-4DCD-9ED6-8F6C80946B08}" srcOrd="1" destOrd="0" presId="urn:microsoft.com/office/officeart/2008/layout/LinedList"/>
    <dgm:cxn modelId="{ADA96CD5-AF9B-4035-AA34-07D6872DDAED}" type="presParOf" srcId="{59109753-41D2-4852-91D9-C29B0DE74A59}" destId="{DA9ECEF5-C072-4D81-98FB-3C813AD1DD01}" srcOrd="20" destOrd="0" presId="urn:microsoft.com/office/officeart/2008/layout/LinedList"/>
    <dgm:cxn modelId="{6E547B23-32C3-4193-A734-3E2C85D3C6FE}" type="presParOf" srcId="{59109753-41D2-4852-91D9-C29B0DE74A59}" destId="{82B24D5B-3F29-471A-844D-DA2392DEF52B}" srcOrd="21" destOrd="0" presId="urn:microsoft.com/office/officeart/2008/layout/LinedList"/>
    <dgm:cxn modelId="{0E59FAC1-BC78-4BCD-87D3-ECE80DDDC4DE}" type="presParOf" srcId="{82B24D5B-3F29-471A-844D-DA2392DEF52B}" destId="{75465024-105F-45B1-A901-5366B301397B}" srcOrd="0" destOrd="0" presId="urn:microsoft.com/office/officeart/2008/layout/LinedList"/>
    <dgm:cxn modelId="{BF2798E2-84A2-42C0-8E0C-963609AB84E4}" type="presParOf" srcId="{82B24D5B-3F29-471A-844D-DA2392DEF52B}" destId="{BF99BC5A-AC9F-453F-B348-213D3EA68500}" srcOrd="1" destOrd="0" presId="urn:microsoft.com/office/officeart/2008/layout/LinedList"/>
    <dgm:cxn modelId="{D2345F1D-B68E-4A1C-B4FC-A9687AB95F0A}" type="presParOf" srcId="{59109753-41D2-4852-91D9-C29B0DE74A59}" destId="{C612AE43-712D-48CB-AB35-CA6182A359D6}" srcOrd="22" destOrd="0" presId="urn:microsoft.com/office/officeart/2008/layout/LinedList"/>
    <dgm:cxn modelId="{1835970C-4271-4A39-9D7C-5F7E1180F28D}" type="presParOf" srcId="{59109753-41D2-4852-91D9-C29B0DE74A59}" destId="{8E42CA38-B8DC-4F32-8BB4-C2C43DE723F4}" srcOrd="23" destOrd="0" presId="urn:microsoft.com/office/officeart/2008/layout/LinedList"/>
    <dgm:cxn modelId="{BB25E672-2F54-426D-84B7-74DAA49420CC}" type="presParOf" srcId="{8E42CA38-B8DC-4F32-8BB4-C2C43DE723F4}" destId="{605E789A-9786-4AFC-A04C-A48E6ACE378C}" srcOrd="0" destOrd="0" presId="urn:microsoft.com/office/officeart/2008/layout/LinedList"/>
    <dgm:cxn modelId="{EFFB5CFB-41F1-49AA-8BC1-32EDDC5EA150}" type="presParOf" srcId="{8E42CA38-B8DC-4F32-8BB4-C2C43DE723F4}" destId="{905C51CB-4C28-481D-BE19-20F566B0752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C1FB9-F133-4F59-B76E-D33BD81EB63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48C11ADA-F6A7-4579-9C10-4B7A2EDE439A}">
      <dgm:prSet/>
      <dgm:spPr/>
      <dgm:t>
        <a:bodyPr/>
        <a:lstStyle/>
        <a:p>
          <a:r>
            <a:rPr lang="en-US"/>
            <a:t>CSE </a:t>
          </a:r>
          <a:r>
            <a:rPr lang="en-GB"/>
            <a:t>can be</a:t>
          </a:r>
          <a:r>
            <a:rPr lang="en-US"/>
            <a:t> difficult to identify</a:t>
          </a:r>
        </a:p>
      </dgm:t>
    </dgm:pt>
    <dgm:pt modelId="{0FFEDC1B-0F7B-4047-B658-03F398007D44}" type="parTrans" cxnId="{D31780CD-606C-40C6-9B40-9518C1BD9E9D}">
      <dgm:prSet/>
      <dgm:spPr/>
      <dgm:t>
        <a:bodyPr/>
        <a:lstStyle/>
        <a:p>
          <a:endParaRPr lang="en-US"/>
        </a:p>
      </dgm:t>
    </dgm:pt>
    <dgm:pt modelId="{F5F76711-5FE6-4817-B387-891823C643E1}" type="sibTrans" cxnId="{D31780CD-606C-40C6-9B40-9518C1BD9E9D}">
      <dgm:prSet/>
      <dgm:spPr/>
      <dgm:t>
        <a:bodyPr/>
        <a:lstStyle/>
        <a:p>
          <a:endParaRPr lang="en-US"/>
        </a:p>
      </dgm:t>
    </dgm:pt>
    <dgm:pt modelId="{237E0D82-1798-48C0-B5AC-F200467BE118}">
      <dgm:prSet/>
      <dgm:spPr/>
      <dgm:t>
        <a:bodyPr/>
        <a:lstStyle/>
        <a:p>
          <a:r>
            <a:rPr lang="en-GB" dirty="0"/>
            <a:t>CSE</a:t>
          </a:r>
          <a:r>
            <a:rPr lang="en-US" dirty="0"/>
            <a:t> </a:t>
          </a:r>
          <a:r>
            <a:rPr lang="en-GB" dirty="0"/>
            <a:t>is associated with</a:t>
          </a:r>
          <a:r>
            <a:rPr lang="en-US" dirty="0"/>
            <a:t> a number of </a:t>
          </a:r>
          <a:r>
            <a:rPr lang="en-GB" dirty="0"/>
            <a:t>legal </a:t>
          </a:r>
          <a:r>
            <a:rPr lang="en-US" dirty="0"/>
            <a:t>offences.</a:t>
          </a:r>
        </a:p>
      </dgm:t>
    </dgm:pt>
    <dgm:pt modelId="{403892F7-6462-4B06-8FD6-59D37300FC32}" type="parTrans" cxnId="{74A2C284-98E0-4A42-B931-1FC9B77AA9B9}">
      <dgm:prSet/>
      <dgm:spPr/>
      <dgm:t>
        <a:bodyPr/>
        <a:lstStyle/>
        <a:p>
          <a:endParaRPr lang="en-US"/>
        </a:p>
      </dgm:t>
    </dgm:pt>
    <dgm:pt modelId="{9037E027-9CC4-4D85-9376-961387CC2D34}" type="sibTrans" cxnId="{74A2C284-98E0-4A42-B931-1FC9B77AA9B9}">
      <dgm:prSet/>
      <dgm:spPr/>
      <dgm:t>
        <a:bodyPr/>
        <a:lstStyle/>
        <a:p>
          <a:endParaRPr lang="en-US"/>
        </a:p>
      </dgm:t>
    </dgm:pt>
    <dgm:pt modelId="{E59A7F5E-B811-496F-BCBE-F2216DA19A28}">
      <dgm:prSet/>
      <dgm:spPr/>
      <dgm:t>
        <a:bodyPr/>
        <a:lstStyle/>
        <a:p>
          <a:r>
            <a:rPr lang="en-GB"/>
            <a:t>Young people rarely report CSE  - so </a:t>
          </a:r>
          <a:r>
            <a:rPr lang="en-GB" b="1"/>
            <a:t>professionals need to be actively looking for and reporting it.</a:t>
          </a:r>
          <a:endParaRPr lang="en-US"/>
        </a:p>
      </dgm:t>
    </dgm:pt>
    <dgm:pt modelId="{273E7DAB-B281-404F-A90B-B9898A1728DA}" type="parTrans" cxnId="{6CE8575D-2530-44C2-880D-BE2D9275D535}">
      <dgm:prSet/>
      <dgm:spPr/>
      <dgm:t>
        <a:bodyPr/>
        <a:lstStyle/>
        <a:p>
          <a:endParaRPr lang="en-US"/>
        </a:p>
      </dgm:t>
    </dgm:pt>
    <dgm:pt modelId="{59E98E27-8B1A-4FB5-84FB-2BCD6C7B9237}" type="sibTrans" cxnId="{6CE8575D-2530-44C2-880D-BE2D9275D535}">
      <dgm:prSet/>
      <dgm:spPr/>
      <dgm:t>
        <a:bodyPr/>
        <a:lstStyle/>
        <a:p>
          <a:endParaRPr lang="en-US"/>
        </a:p>
      </dgm:t>
    </dgm:pt>
    <dgm:pt modelId="{A7C21493-3E47-4AB4-8E36-5E2BF4D28D3C}" type="pres">
      <dgm:prSet presAssocID="{301C1FB9-F133-4F59-B76E-D33BD81EB639}" presName="vert0" presStyleCnt="0">
        <dgm:presLayoutVars>
          <dgm:dir/>
          <dgm:animOne val="branch"/>
          <dgm:animLvl val="lvl"/>
        </dgm:presLayoutVars>
      </dgm:prSet>
      <dgm:spPr/>
    </dgm:pt>
    <dgm:pt modelId="{C8337977-9FAB-4CC6-B202-EC5995591AFE}" type="pres">
      <dgm:prSet presAssocID="{48C11ADA-F6A7-4579-9C10-4B7A2EDE439A}" presName="thickLine" presStyleLbl="alignNode1" presStyleIdx="0" presStyleCnt="3"/>
      <dgm:spPr/>
    </dgm:pt>
    <dgm:pt modelId="{87115D5B-692B-4808-A1C2-1B6518F22851}" type="pres">
      <dgm:prSet presAssocID="{48C11ADA-F6A7-4579-9C10-4B7A2EDE439A}" presName="horz1" presStyleCnt="0"/>
      <dgm:spPr/>
    </dgm:pt>
    <dgm:pt modelId="{9B4D8ABC-233B-4243-B8DD-B3519BAD3A2C}" type="pres">
      <dgm:prSet presAssocID="{48C11ADA-F6A7-4579-9C10-4B7A2EDE439A}" presName="tx1" presStyleLbl="revTx" presStyleIdx="0" presStyleCnt="3"/>
      <dgm:spPr/>
    </dgm:pt>
    <dgm:pt modelId="{E0DBF4E2-804A-4C4F-8578-AF13055E1D1A}" type="pres">
      <dgm:prSet presAssocID="{48C11ADA-F6A7-4579-9C10-4B7A2EDE439A}" presName="vert1" presStyleCnt="0"/>
      <dgm:spPr/>
    </dgm:pt>
    <dgm:pt modelId="{68E413C9-ADA4-4AC0-9CF1-178BDE42028F}" type="pres">
      <dgm:prSet presAssocID="{237E0D82-1798-48C0-B5AC-F200467BE118}" presName="thickLine" presStyleLbl="alignNode1" presStyleIdx="1" presStyleCnt="3"/>
      <dgm:spPr/>
    </dgm:pt>
    <dgm:pt modelId="{23096DEC-0602-4E73-AA4B-102137410841}" type="pres">
      <dgm:prSet presAssocID="{237E0D82-1798-48C0-B5AC-F200467BE118}" presName="horz1" presStyleCnt="0"/>
      <dgm:spPr/>
    </dgm:pt>
    <dgm:pt modelId="{866CFFBF-20E7-4307-BF12-06D0B9708ED7}" type="pres">
      <dgm:prSet presAssocID="{237E0D82-1798-48C0-B5AC-F200467BE118}" presName="tx1" presStyleLbl="revTx" presStyleIdx="1" presStyleCnt="3"/>
      <dgm:spPr/>
    </dgm:pt>
    <dgm:pt modelId="{212CC37A-DA3B-4E9A-A7BB-E79BA1C290BC}" type="pres">
      <dgm:prSet presAssocID="{237E0D82-1798-48C0-B5AC-F200467BE118}" presName="vert1" presStyleCnt="0"/>
      <dgm:spPr/>
    </dgm:pt>
    <dgm:pt modelId="{B5BAADDD-7181-4293-AFF7-E4BEBFD2EDBB}" type="pres">
      <dgm:prSet presAssocID="{E59A7F5E-B811-496F-BCBE-F2216DA19A28}" presName="thickLine" presStyleLbl="alignNode1" presStyleIdx="2" presStyleCnt="3"/>
      <dgm:spPr/>
    </dgm:pt>
    <dgm:pt modelId="{8B062963-077C-4ABC-8E76-042AED3659A8}" type="pres">
      <dgm:prSet presAssocID="{E59A7F5E-B811-496F-BCBE-F2216DA19A28}" presName="horz1" presStyleCnt="0"/>
      <dgm:spPr/>
    </dgm:pt>
    <dgm:pt modelId="{9CF4C704-7637-495C-941D-BB3890BE8CC0}" type="pres">
      <dgm:prSet presAssocID="{E59A7F5E-B811-496F-BCBE-F2216DA19A28}" presName="tx1" presStyleLbl="revTx" presStyleIdx="2" presStyleCnt="3"/>
      <dgm:spPr/>
    </dgm:pt>
    <dgm:pt modelId="{3651AA85-8019-414E-869B-3B267E8ADF78}" type="pres">
      <dgm:prSet presAssocID="{E59A7F5E-B811-496F-BCBE-F2216DA19A28}" presName="vert1" presStyleCnt="0"/>
      <dgm:spPr/>
    </dgm:pt>
  </dgm:ptLst>
  <dgm:cxnLst>
    <dgm:cxn modelId="{6CE8575D-2530-44C2-880D-BE2D9275D535}" srcId="{301C1FB9-F133-4F59-B76E-D33BD81EB639}" destId="{E59A7F5E-B811-496F-BCBE-F2216DA19A28}" srcOrd="2" destOrd="0" parTransId="{273E7DAB-B281-404F-A90B-B9898A1728DA}" sibTransId="{59E98E27-8B1A-4FB5-84FB-2BCD6C7B9237}"/>
    <dgm:cxn modelId="{2FA8D76F-4488-4E88-9671-FA97EBE25027}" type="presOf" srcId="{48C11ADA-F6A7-4579-9C10-4B7A2EDE439A}" destId="{9B4D8ABC-233B-4243-B8DD-B3519BAD3A2C}" srcOrd="0" destOrd="0" presId="urn:microsoft.com/office/officeart/2008/layout/LinedList"/>
    <dgm:cxn modelId="{D2301472-609E-46FA-B903-D4326A7E3707}" type="presOf" srcId="{E59A7F5E-B811-496F-BCBE-F2216DA19A28}" destId="{9CF4C704-7637-495C-941D-BB3890BE8CC0}" srcOrd="0" destOrd="0" presId="urn:microsoft.com/office/officeart/2008/layout/LinedList"/>
    <dgm:cxn modelId="{74A2C284-98E0-4A42-B931-1FC9B77AA9B9}" srcId="{301C1FB9-F133-4F59-B76E-D33BD81EB639}" destId="{237E0D82-1798-48C0-B5AC-F200467BE118}" srcOrd="1" destOrd="0" parTransId="{403892F7-6462-4B06-8FD6-59D37300FC32}" sibTransId="{9037E027-9CC4-4D85-9376-961387CC2D34}"/>
    <dgm:cxn modelId="{169E6685-EE80-4C9C-B9E4-1ECFDA564536}" type="presOf" srcId="{301C1FB9-F133-4F59-B76E-D33BD81EB639}" destId="{A7C21493-3E47-4AB4-8E36-5E2BF4D28D3C}" srcOrd="0" destOrd="0" presId="urn:microsoft.com/office/officeart/2008/layout/LinedList"/>
    <dgm:cxn modelId="{92028AC6-5B76-466B-B054-2DAF35276933}" type="presOf" srcId="{237E0D82-1798-48C0-B5AC-F200467BE118}" destId="{866CFFBF-20E7-4307-BF12-06D0B9708ED7}" srcOrd="0" destOrd="0" presId="urn:microsoft.com/office/officeart/2008/layout/LinedList"/>
    <dgm:cxn modelId="{D31780CD-606C-40C6-9B40-9518C1BD9E9D}" srcId="{301C1FB9-F133-4F59-B76E-D33BD81EB639}" destId="{48C11ADA-F6A7-4579-9C10-4B7A2EDE439A}" srcOrd="0" destOrd="0" parTransId="{0FFEDC1B-0F7B-4047-B658-03F398007D44}" sibTransId="{F5F76711-5FE6-4817-B387-891823C643E1}"/>
    <dgm:cxn modelId="{34FF6B55-22E1-4238-84B3-553B4A0D0DF4}" type="presParOf" srcId="{A7C21493-3E47-4AB4-8E36-5E2BF4D28D3C}" destId="{C8337977-9FAB-4CC6-B202-EC5995591AFE}" srcOrd="0" destOrd="0" presId="urn:microsoft.com/office/officeart/2008/layout/LinedList"/>
    <dgm:cxn modelId="{6E6713B6-A688-4AA2-B108-F6B24C7E2ED1}" type="presParOf" srcId="{A7C21493-3E47-4AB4-8E36-5E2BF4D28D3C}" destId="{87115D5B-692B-4808-A1C2-1B6518F22851}" srcOrd="1" destOrd="0" presId="urn:microsoft.com/office/officeart/2008/layout/LinedList"/>
    <dgm:cxn modelId="{FFE2CBAB-A652-443C-B4C9-C2919EE3964F}" type="presParOf" srcId="{87115D5B-692B-4808-A1C2-1B6518F22851}" destId="{9B4D8ABC-233B-4243-B8DD-B3519BAD3A2C}" srcOrd="0" destOrd="0" presId="urn:microsoft.com/office/officeart/2008/layout/LinedList"/>
    <dgm:cxn modelId="{4F6EA136-277A-447A-AD82-CC6448FB31C6}" type="presParOf" srcId="{87115D5B-692B-4808-A1C2-1B6518F22851}" destId="{E0DBF4E2-804A-4C4F-8578-AF13055E1D1A}" srcOrd="1" destOrd="0" presId="urn:microsoft.com/office/officeart/2008/layout/LinedList"/>
    <dgm:cxn modelId="{2766EC20-7DF6-49E1-9A2D-8E428C05EDA1}" type="presParOf" srcId="{A7C21493-3E47-4AB4-8E36-5E2BF4D28D3C}" destId="{68E413C9-ADA4-4AC0-9CF1-178BDE42028F}" srcOrd="2" destOrd="0" presId="urn:microsoft.com/office/officeart/2008/layout/LinedList"/>
    <dgm:cxn modelId="{2B3E17DA-4C13-4A1B-B1CD-FBF1D03F81E5}" type="presParOf" srcId="{A7C21493-3E47-4AB4-8E36-5E2BF4D28D3C}" destId="{23096DEC-0602-4E73-AA4B-102137410841}" srcOrd="3" destOrd="0" presId="urn:microsoft.com/office/officeart/2008/layout/LinedList"/>
    <dgm:cxn modelId="{2CF9EA0B-6C62-4AAD-B4F0-8752C754F00B}" type="presParOf" srcId="{23096DEC-0602-4E73-AA4B-102137410841}" destId="{866CFFBF-20E7-4307-BF12-06D0B9708ED7}" srcOrd="0" destOrd="0" presId="urn:microsoft.com/office/officeart/2008/layout/LinedList"/>
    <dgm:cxn modelId="{4B427AE2-74C2-453F-AE97-1C27659515B5}" type="presParOf" srcId="{23096DEC-0602-4E73-AA4B-102137410841}" destId="{212CC37A-DA3B-4E9A-A7BB-E79BA1C290BC}" srcOrd="1" destOrd="0" presId="urn:microsoft.com/office/officeart/2008/layout/LinedList"/>
    <dgm:cxn modelId="{2BFB8819-C777-49EC-AF9B-74755FD871BD}" type="presParOf" srcId="{A7C21493-3E47-4AB4-8E36-5E2BF4D28D3C}" destId="{B5BAADDD-7181-4293-AFF7-E4BEBFD2EDBB}" srcOrd="4" destOrd="0" presId="urn:microsoft.com/office/officeart/2008/layout/LinedList"/>
    <dgm:cxn modelId="{28A4F002-397A-4477-ADC0-E63C06A5442B}" type="presParOf" srcId="{A7C21493-3E47-4AB4-8E36-5E2BF4D28D3C}" destId="{8B062963-077C-4ABC-8E76-042AED3659A8}" srcOrd="5" destOrd="0" presId="urn:microsoft.com/office/officeart/2008/layout/LinedList"/>
    <dgm:cxn modelId="{0F03AAB6-5EC6-4402-9120-CDA8979015CE}" type="presParOf" srcId="{8B062963-077C-4ABC-8E76-042AED3659A8}" destId="{9CF4C704-7637-495C-941D-BB3890BE8CC0}" srcOrd="0" destOrd="0" presId="urn:microsoft.com/office/officeart/2008/layout/LinedList"/>
    <dgm:cxn modelId="{D21C8054-DD28-47AD-856B-44F2B50C57FA}" type="presParOf" srcId="{8B062963-077C-4ABC-8E76-042AED3659A8}" destId="{3651AA85-8019-414E-869B-3B267E8ADF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6904C-5EDC-4AE7-A516-9FE042D1E07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30088FA-8F0F-4F2B-B8F3-370CD8E1A2F7}">
      <dgm:prSet/>
      <dgm:spPr/>
      <dgm:t>
        <a:bodyPr/>
        <a:lstStyle/>
        <a:p>
          <a:r>
            <a:rPr lang="en-GB"/>
            <a:t>Co-located Central Referral Team</a:t>
          </a:r>
          <a:endParaRPr lang="en-US"/>
        </a:p>
      </dgm:t>
    </dgm:pt>
    <dgm:pt modelId="{C3EE02B8-DE23-4CD7-89C0-B9321D307092}" type="parTrans" cxnId="{E3F15A9C-DB58-4998-A6DE-DDCC5BF7A257}">
      <dgm:prSet/>
      <dgm:spPr/>
      <dgm:t>
        <a:bodyPr/>
        <a:lstStyle/>
        <a:p>
          <a:endParaRPr lang="en-US"/>
        </a:p>
      </dgm:t>
    </dgm:pt>
    <dgm:pt modelId="{00DC4A18-F75F-4121-A1A8-4BCE42E896A6}" type="sibTrans" cxnId="{E3F15A9C-DB58-4998-A6DE-DDCC5BF7A257}">
      <dgm:prSet/>
      <dgm:spPr/>
      <dgm:t>
        <a:bodyPr/>
        <a:lstStyle/>
        <a:p>
          <a:endParaRPr lang="en-US"/>
        </a:p>
      </dgm:t>
    </dgm:pt>
    <dgm:pt modelId="{71EDCD69-9E9F-43A2-AE81-69201933F6E8}">
      <dgm:prSet/>
      <dgm:spPr/>
      <dgm:t>
        <a:bodyPr/>
        <a:lstStyle/>
        <a:p>
          <a:r>
            <a:rPr lang="en-GB" dirty="0"/>
            <a:t>Children and young persons at risk of / experiencing CSE are r</a:t>
          </a:r>
          <a:r>
            <a:rPr lang="en-US" dirty="0" err="1"/>
            <a:t>eviewed</a:t>
          </a:r>
          <a:r>
            <a:rPr lang="en-US" dirty="0"/>
            <a:t> </a:t>
          </a:r>
          <a:r>
            <a:rPr lang="en-GB" dirty="0"/>
            <a:t>jointly </a:t>
          </a:r>
          <a:r>
            <a:rPr lang="en-US" dirty="0"/>
            <a:t>every 8 weeks</a:t>
          </a:r>
          <a:r>
            <a:rPr lang="en-GB" dirty="0"/>
            <a:t> by the CSE leads within the PSNI and 5 Trust Children Services </a:t>
          </a:r>
          <a:endParaRPr lang="en-US" dirty="0"/>
        </a:p>
      </dgm:t>
    </dgm:pt>
    <dgm:pt modelId="{27EB7159-037C-492C-8612-0142FCAD6600}" type="parTrans" cxnId="{1F411421-BCC9-40A8-98D2-FBF64C8FBFD1}">
      <dgm:prSet/>
      <dgm:spPr/>
      <dgm:t>
        <a:bodyPr/>
        <a:lstStyle/>
        <a:p>
          <a:endParaRPr lang="en-US"/>
        </a:p>
      </dgm:t>
    </dgm:pt>
    <dgm:pt modelId="{F43F455F-EB76-427E-86BF-D0B64AADFC8B}" type="sibTrans" cxnId="{1F411421-BCC9-40A8-98D2-FBF64C8FBFD1}">
      <dgm:prSet/>
      <dgm:spPr/>
      <dgm:t>
        <a:bodyPr/>
        <a:lstStyle/>
        <a:p>
          <a:endParaRPr lang="en-US"/>
        </a:p>
      </dgm:t>
    </dgm:pt>
    <dgm:pt modelId="{87212951-0618-4FE7-A030-EEDA0FE6AC0F}">
      <dgm:prSet/>
      <dgm:spPr/>
      <dgm:t>
        <a:bodyPr/>
        <a:lstStyle/>
        <a:p>
          <a:r>
            <a:rPr lang="en-US"/>
            <a:t>Gather information and share information</a:t>
          </a:r>
        </a:p>
      </dgm:t>
    </dgm:pt>
    <dgm:pt modelId="{2D856853-8937-4D2B-BF20-6168EDFB0B79}" type="parTrans" cxnId="{587AB6E7-CC50-43A8-80F5-C13713170A31}">
      <dgm:prSet/>
      <dgm:spPr/>
      <dgm:t>
        <a:bodyPr/>
        <a:lstStyle/>
        <a:p>
          <a:endParaRPr lang="en-US"/>
        </a:p>
      </dgm:t>
    </dgm:pt>
    <dgm:pt modelId="{F808B3C2-7096-4FD2-9FFD-B58BDF83F8ED}" type="sibTrans" cxnId="{587AB6E7-CC50-43A8-80F5-C13713170A31}">
      <dgm:prSet/>
      <dgm:spPr/>
      <dgm:t>
        <a:bodyPr/>
        <a:lstStyle/>
        <a:p>
          <a:endParaRPr lang="en-US"/>
        </a:p>
      </dgm:t>
    </dgm:pt>
    <dgm:pt modelId="{E8C1436C-5002-49D1-8BB3-F64903D6068C}">
      <dgm:prSet/>
      <dgm:spPr/>
      <dgm:t>
        <a:bodyPr/>
        <a:lstStyle/>
        <a:p>
          <a:r>
            <a:rPr lang="en-US" dirty="0"/>
            <a:t>P</a:t>
          </a:r>
          <a:r>
            <a:rPr lang="en-GB" dirty="0" err="1"/>
            <a:t>ersons</a:t>
          </a:r>
          <a:r>
            <a:rPr lang="en-GB" dirty="0"/>
            <a:t> of </a:t>
          </a:r>
          <a:r>
            <a:rPr lang="en-US" dirty="0"/>
            <a:t>C</a:t>
          </a:r>
          <a:r>
            <a:rPr lang="en-GB" dirty="0" err="1"/>
            <a:t>oncern</a:t>
          </a:r>
          <a:r>
            <a:rPr lang="en-GB" dirty="0"/>
            <a:t> (POC) Process</a:t>
          </a:r>
          <a:endParaRPr lang="en-US" dirty="0"/>
        </a:p>
      </dgm:t>
    </dgm:pt>
    <dgm:pt modelId="{50EA8111-0D16-472A-8D83-C3C22386B0FB}" type="parTrans" cxnId="{B6B081EE-985D-44B9-ACCA-2B1B8573CBE2}">
      <dgm:prSet/>
      <dgm:spPr/>
      <dgm:t>
        <a:bodyPr/>
        <a:lstStyle/>
        <a:p>
          <a:endParaRPr lang="en-US"/>
        </a:p>
      </dgm:t>
    </dgm:pt>
    <dgm:pt modelId="{591807ED-CFB1-4D3F-A91A-4CE52DD0DEA3}" type="sibTrans" cxnId="{B6B081EE-985D-44B9-ACCA-2B1B8573CBE2}">
      <dgm:prSet/>
      <dgm:spPr/>
      <dgm:t>
        <a:bodyPr/>
        <a:lstStyle/>
        <a:p>
          <a:endParaRPr lang="en-US"/>
        </a:p>
      </dgm:t>
    </dgm:pt>
    <dgm:pt modelId="{4D36D671-8284-4CA4-A18F-05FC3FCD07D0}" type="pres">
      <dgm:prSet presAssocID="{BD36904C-5EDC-4AE7-A516-9FE042D1E07D}" presName="linear" presStyleCnt="0">
        <dgm:presLayoutVars>
          <dgm:animLvl val="lvl"/>
          <dgm:resizeHandles val="exact"/>
        </dgm:presLayoutVars>
      </dgm:prSet>
      <dgm:spPr/>
    </dgm:pt>
    <dgm:pt modelId="{044B706B-3F23-4F1C-923C-642D8A66B391}" type="pres">
      <dgm:prSet presAssocID="{830088FA-8F0F-4F2B-B8F3-370CD8E1A2F7}" presName="parentText" presStyleLbl="node1" presStyleIdx="0" presStyleCnt="4">
        <dgm:presLayoutVars>
          <dgm:chMax val="0"/>
          <dgm:bulletEnabled val="1"/>
        </dgm:presLayoutVars>
      </dgm:prSet>
      <dgm:spPr/>
    </dgm:pt>
    <dgm:pt modelId="{F0D2E6ED-01CF-465A-BDAE-3E6E702CCE5F}" type="pres">
      <dgm:prSet presAssocID="{00DC4A18-F75F-4121-A1A8-4BCE42E896A6}" presName="spacer" presStyleCnt="0"/>
      <dgm:spPr/>
    </dgm:pt>
    <dgm:pt modelId="{BC0E5E91-85E5-4CAC-AD61-E8F1E08A9447}" type="pres">
      <dgm:prSet presAssocID="{71EDCD69-9E9F-43A2-AE81-69201933F6E8}" presName="parentText" presStyleLbl="node1" presStyleIdx="1" presStyleCnt="4">
        <dgm:presLayoutVars>
          <dgm:chMax val="0"/>
          <dgm:bulletEnabled val="1"/>
        </dgm:presLayoutVars>
      </dgm:prSet>
      <dgm:spPr/>
    </dgm:pt>
    <dgm:pt modelId="{E2D3500D-BE9E-47CB-BBBE-3D577BDB4B38}" type="pres">
      <dgm:prSet presAssocID="{F43F455F-EB76-427E-86BF-D0B64AADFC8B}" presName="spacer" presStyleCnt="0"/>
      <dgm:spPr/>
    </dgm:pt>
    <dgm:pt modelId="{BBB13E69-6A24-4595-86DF-C285595217A3}" type="pres">
      <dgm:prSet presAssocID="{87212951-0618-4FE7-A030-EEDA0FE6AC0F}" presName="parentText" presStyleLbl="node1" presStyleIdx="2" presStyleCnt="4">
        <dgm:presLayoutVars>
          <dgm:chMax val="0"/>
          <dgm:bulletEnabled val="1"/>
        </dgm:presLayoutVars>
      </dgm:prSet>
      <dgm:spPr/>
    </dgm:pt>
    <dgm:pt modelId="{97E359BC-0E6D-497B-9E97-182B6E2FB741}" type="pres">
      <dgm:prSet presAssocID="{F808B3C2-7096-4FD2-9FFD-B58BDF83F8ED}" presName="spacer" presStyleCnt="0"/>
      <dgm:spPr/>
    </dgm:pt>
    <dgm:pt modelId="{0896F370-D378-4FBE-8782-1CEE2C62D1BF}" type="pres">
      <dgm:prSet presAssocID="{E8C1436C-5002-49D1-8BB3-F64903D6068C}" presName="parentText" presStyleLbl="node1" presStyleIdx="3" presStyleCnt="4">
        <dgm:presLayoutVars>
          <dgm:chMax val="0"/>
          <dgm:bulletEnabled val="1"/>
        </dgm:presLayoutVars>
      </dgm:prSet>
      <dgm:spPr/>
    </dgm:pt>
  </dgm:ptLst>
  <dgm:cxnLst>
    <dgm:cxn modelId="{1F411421-BCC9-40A8-98D2-FBF64C8FBFD1}" srcId="{BD36904C-5EDC-4AE7-A516-9FE042D1E07D}" destId="{71EDCD69-9E9F-43A2-AE81-69201933F6E8}" srcOrd="1" destOrd="0" parTransId="{27EB7159-037C-492C-8612-0142FCAD6600}" sibTransId="{F43F455F-EB76-427E-86BF-D0B64AADFC8B}"/>
    <dgm:cxn modelId="{A6443B2D-2C5C-4FB3-8C9C-B262AABDECE4}" type="presOf" srcId="{830088FA-8F0F-4F2B-B8F3-370CD8E1A2F7}" destId="{044B706B-3F23-4F1C-923C-642D8A66B391}" srcOrd="0" destOrd="0" presId="urn:microsoft.com/office/officeart/2005/8/layout/vList2"/>
    <dgm:cxn modelId="{E166AD33-98A7-4D06-BBD2-3A76C451FA3A}" type="presOf" srcId="{E8C1436C-5002-49D1-8BB3-F64903D6068C}" destId="{0896F370-D378-4FBE-8782-1CEE2C62D1BF}" srcOrd="0" destOrd="0" presId="urn:microsoft.com/office/officeart/2005/8/layout/vList2"/>
    <dgm:cxn modelId="{D174DE6E-A5BC-4FCF-AD96-F151D79C9227}" type="presOf" srcId="{87212951-0618-4FE7-A030-EEDA0FE6AC0F}" destId="{BBB13E69-6A24-4595-86DF-C285595217A3}" srcOrd="0" destOrd="0" presId="urn:microsoft.com/office/officeart/2005/8/layout/vList2"/>
    <dgm:cxn modelId="{A2612152-4F9F-4551-9639-DC6EE8383400}" type="presOf" srcId="{BD36904C-5EDC-4AE7-A516-9FE042D1E07D}" destId="{4D36D671-8284-4CA4-A18F-05FC3FCD07D0}" srcOrd="0" destOrd="0" presId="urn:microsoft.com/office/officeart/2005/8/layout/vList2"/>
    <dgm:cxn modelId="{E3F15A9C-DB58-4998-A6DE-DDCC5BF7A257}" srcId="{BD36904C-5EDC-4AE7-A516-9FE042D1E07D}" destId="{830088FA-8F0F-4F2B-B8F3-370CD8E1A2F7}" srcOrd="0" destOrd="0" parTransId="{C3EE02B8-DE23-4CD7-89C0-B9321D307092}" sibTransId="{00DC4A18-F75F-4121-A1A8-4BCE42E896A6}"/>
    <dgm:cxn modelId="{587AB6E7-CC50-43A8-80F5-C13713170A31}" srcId="{BD36904C-5EDC-4AE7-A516-9FE042D1E07D}" destId="{87212951-0618-4FE7-A030-EEDA0FE6AC0F}" srcOrd="2" destOrd="0" parTransId="{2D856853-8937-4D2B-BF20-6168EDFB0B79}" sibTransId="{F808B3C2-7096-4FD2-9FFD-B58BDF83F8ED}"/>
    <dgm:cxn modelId="{5D0360EE-1887-4605-9149-0C13CA36306E}" type="presOf" srcId="{71EDCD69-9E9F-43A2-AE81-69201933F6E8}" destId="{BC0E5E91-85E5-4CAC-AD61-E8F1E08A9447}" srcOrd="0" destOrd="0" presId="urn:microsoft.com/office/officeart/2005/8/layout/vList2"/>
    <dgm:cxn modelId="{B6B081EE-985D-44B9-ACCA-2B1B8573CBE2}" srcId="{BD36904C-5EDC-4AE7-A516-9FE042D1E07D}" destId="{E8C1436C-5002-49D1-8BB3-F64903D6068C}" srcOrd="3" destOrd="0" parTransId="{50EA8111-0D16-472A-8D83-C3C22386B0FB}" sibTransId="{591807ED-CFB1-4D3F-A91A-4CE52DD0DEA3}"/>
    <dgm:cxn modelId="{2014916F-BE81-411B-86AF-5952485E985F}" type="presParOf" srcId="{4D36D671-8284-4CA4-A18F-05FC3FCD07D0}" destId="{044B706B-3F23-4F1C-923C-642D8A66B391}" srcOrd="0" destOrd="0" presId="urn:microsoft.com/office/officeart/2005/8/layout/vList2"/>
    <dgm:cxn modelId="{5575FB98-888B-44F6-9AFC-6436A32EF1A5}" type="presParOf" srcId="{4D36D671-8284-4CA4-A18F-05FC3FCD07D0}" destId="{F0D2E6ED-01CF-465A-BDAE-3E6E702CCE5F}" srcOrd="1" destOrd="0" presId="urn:microsoft.com/office/officeart/2005/8/layout/vList2"/>
    <dgm:cxn modelId="{14408732-B5F5-49A0-ACB6-4DD2B9B4B54F}" type="presParOf" srcId="{4D36D671-8284-4CA4-A18F-05FC3FCD07D0}" destId="{BC0E5E91-85E5-4CAC-AD61-E8F1E08A9447}" srcOrd="2" destOrd="0" presId="urn:microsoft.com/office/officeart/2005/8/layout/vList2"/>
    <dgm:cxn modelId="{FA2FC5D9-D03D-440D-8B57-6A5759B87818}" type="presParOf" srcId="{4D36D671-8284-4CA4-A18F-05FC3FCD07D0}" destId="{E2D3500D-BE9E-47CB-BBBE-3D577BDB4B38}" srcOrd="3" destOrd="0" presId="urn:microsoft.com/office/officeart/2005/8/layout/vList2"/>
    <dgm:cxn modelId="{36F636D3-96C5-4374-A95E-69D02F7D8E20}" type="presParOf" srcId="{4D36D671-8284-4CA4-A18F-05FC3FCD07D0}" destId="{BBB13E69-6A24-4595-86DF-C285595217A3}" srcOrd="4" destOrd="0" presId="urn:microsoft.com/office/officeart/2005/8/layout/vList2"/>
    <dgm:cxn modelId="{E221E6A5-DE32-4157-8BC6-E94D06653A8A}" type="presParOf" srcId="{4D36D671-8284-4CA4-A18F-05FC3FCD07D0}" destId="{97E359BC-0E6D-497B-9E97-182B6E2FB741}" srcOrd="5" destOrd="0" presId="urn:microsoft.com/office/officeart/2005/8/layout/vList2"/>
    <dgm:cxn modelId="{68B74D86-F469-48BE-B55D-61F9C99F4F43}" type="presParOf" srcId="{4D36D671-8284-4CA4-A18F-05FC3FCD07D0}" destId="{0896F370-D378-4FBE-8782-1CEE2C62D1B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FF1CD9-06F5-4AD9-886A-51C83A3416C7}"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7AD36AD4-814C-4C22-8CEF-D4465F561EDF}">
      <dgm:prSet/>
      <dgm:spPr/>
      <dgm:t>
        <a:bodyPr/>
        <a:lstStyle/>
        <a:p>
          <a:r>
            <a:rPr lang="en-US"/>
            <a:t>Children and young people are best supported and kept safe when professionals and agencies:</a:t>
          </a:r>
        </a:p>
      </dgm:t>
    </dgm:pt>
    <dgm:pt modelId="{04FC3B4E-A9AA-4487-9548-15EFF8777739}" type="parTrans" cxnId="{5CA92306-97E2-4D7A-8EAB-39E16664F2FB}">
      <dgm:prSet/>
      <dgm:spPr/>
      <dgm:t>
        <a:bodyPr/>
        <a:lstStyle/>
        <a:p>
          <a:endParaRPr lang="en-US"/>
        </a:p>
      </dgm:t>
    </dgm:pt>
    <dgm:pt modelId="{797D353A-1CB5-41E3-A4DB-F4608D197748}" type="sibTrans" cxnId="{5CA92306-97E2-4D7A-8EAB-39E16664F2FB}">
      <dgm:prSet/>
      <dgm:spPr/>
      <dgm:t>
        <a:bodyPr/>
        <a:lstStyle/>
        <a:p>
          <a:endParaRPr lang="en-US"/>
        </a:p>
      </dgm:t>
    </dgm:pt>
    <dgm:pt modelId="{C75C068D-607C-465A-AA94-F9EDFAC935BD}">
      <dgm:prSet/>
      <dgm:spPr/>
      <dgm:t>
        <a:bodyPr/>
        <a:lstStyle/>
        <a:p>
          <a:r>
            <a:rPr lang="en-US"/>
            <a:t>Share information routinely and accurately</a:t>
          </a:r>
        </a:p>
      </dgm:t>
    </dgm:pt>
    <dgm:pt modelId="{BA68FDC3-BF68-4301-AD72-66B969B53E7E}" type="parTrans" cxnId="{695DD4EB-1E72-42D4-953A-C7D4FAAE4FE7}">
      <dgm:prSet/>
      <dgm:spPr/>
      <dgm:t>
        <a:bodyPr/>
        <a:lstStyle/>
        <a:p>
          <a:endParaRPr lang="en-US"/>
        </a:p>
      </dgm:t>
    </dgm:pt>
    <dgm:pt modelId="{A07A102D-DFBB-48C3-9F0E-ABDBC83D7443}" type="sibTrans" cxnId="{695DD4EB-1E72-42D4-953A-C7D4FAAE4FE7}">
      <dgm:prSet/>
      <dgm:spPr/>
      <dgm:t>
        <a:bodyPr/>
        <a:lstStyle/>
        <a:p>
          <a:endParaRPr lang="en-US"/>
        </a:p>
      </dgm:t>
    </dgm:pt>
    <dgm:pt modelId="{3D88837F-A77A-4EA2-BE43-4FEE2AEFD330}">
      <dgm:prSet/>
      <dgm:spPr/>
      <dgm:t>
        <a:bodyPr/>
        <a:lstStyle/>
        <a:p>
          <a:r>
            <a:rPr lang="en-US"/>
            <a:t>Share in</a:t>
          </a:r>
          <a:r>
            <a:rPr lang="en-GB"/>
            <a:t>formation</a:t>
          </a:r>
          <a:r>
            <a:rPr lang="en-US"/>
            <a:t> about individual cases and wider patterns</a:t>
          </a:r>
        </a:p>
      </dgm:t>
    </dgm:pt>
    <dgm:pt modelId="{D2744EC3-C06E-41AD-B36E-E7495921F436}" type="parTrans" cxnId="{30C432BF-6E24-47D0-B494-CE9ECF9D0175}">
      <dgm:prSet/>
      <dgm:spPr/>
      <dgm:t>
        <a:bodyPr/>
        <a:lstStyle/>
        <a:p>
          <a:endParaRPr lang="en-US"/>
        </a:p>
      </dgm:t>
    </dgm:pt>
    <dgm:pt modelId="{4E0CC893-9A67-4B35-A32F-3625D5A2C99C}" type="sibTrans" cxnId="{30C432BF-6E24-47D0-B494-CE9ECF9D0175}">
      <dgm:prSet/>
      <dgm:spPr/>
      <dgm:t>
        <a:bodyPr/>
        <a:lstStyle/>
        <a:p>
          <a:endParaRPr lang="en-US"/>
        </a:p>
      </dgm:t>
    </dgm:pt>
    <dgm:pt modelId="{8B7700D7-6B60-443A-972A-2A0ED2E99F10}">
      <dgm:prSet/>
      <dgm:spPr/>
      <dgm:t>
        <a:bodyPr/>
        <a:lstStyle/>
        <a:p>
          <a:r>
            <a:rPr lang="en-US"/>
            <a:t>Collaborate to ensure assessments reflect the young person’s 	vulnerabilities and strengths</a:t>
          </a:r>
        </a:p>
      </dgm:t>
    </dgm:pt>
    <dgm:pt modelId="{88682A79-C22B-4F5B-B52C-844B61B1D60A}" type="parTrans" cxnId="{822BAA66-5050-4DF1-9084-86384A93107A}">
      <dgm:prSet/>
      <dgm:spPr/>
      <dgm:t>
        <a:bodyPr/>
        <a:lstStyle/>
        <a:p>
          <a:endParaRPr lang="en-US"/>
        </a:p>
      </dgm:t>
    </dgm:pt>
    <dgm:pt modelId="{B0064C6A-DA80-4EE1-9693-469A23052BF5}" type="sibTrans" cxnId="{822BAA66-5050-4DF1-9084-86384A93107A}">
      <dgm:prSet/>
      <dgm:spPr/>
      <dgm:t>
        <a:bodyPr/>
        <a:lstStyle/>
        <a:p>
          <a:endParaRPr lang="en-US"/>
        </a:p>
      </dgm:t>
    </dgm:pt>
    <dgm:pt modelId="{B19BE68D-62C7-425B-90E3-33A2D5758C7C}" type="pres">
      <dgm:prSet presAssocID="{DDFF1CD9-06F5-4AD9-886A-51C83A3416C7}" presName="Name0" presStyleCnt="0">
        <dgm:presLayoutVars>
          <dgm:dir/>
          <dgm:animLvl val="lvl"/>
          <dgm:resizeHandles val="exact"/>
        </dgm:presLayoutVars>
      </dgm:prSet>
      <dgm:spPr/>
    </dgm:pt>
    <dgm:pt modelId="{4CD22055-5670-4DDE-BFF4-D1120B2B4B60}" type="pres">
      <dgm:prSet presAssocID="{8B7700D7-6B60-443A-972A-2A0ED2E99F10}" presName="boxAndChildren" presStyleCnt="0"/>
      <dgm:spPr/>
    </dgm:pt>
    <dgm:pt modelId="{E5D9D084-2A77-4D5A-80B8-42C3CE4197F8}" type="pres">
      <dgm:prSet presAssocID="{8B7700D7-6B60-443A-972A-2A0ED2E99F10}" presName="parentTextBox" presStyleLbl="node1" presStyleIdx="0" presStyleCnt="4"/>
      <dgm:spPr/>
    </dgm:pt>
    <dgm:pt modelId="{6DB1C5EB-18DC-465B-A229-C342CB4B96E4}" type="pres">
      <dgm:prSet presAssocID="{4E0CC893-9A67-4B35-A32F-3625D5A2C99C}" presName="sp" presStyleCnt="0"/>
      <dgm:spPr/>
    </dgm:pt>
    <dgm:pt modelId="{E992292E-B215-43C4-8AAE-AD7953EF78E4}" type="pres">
      <dgm:prSet presAssocID="{3D88837F-A77A-4EA2-BE43-4FEE2AEFD330}" presName="arrowAndChildren" presStyleCnt="0"/>
      <dgm:spPr/>
    </dgm:pt>
    <dgm:pt modelId="{87289404-BAF6-46A2-B5F2-3959F3F096B6}" type="pres">
      <dgm:prSet presAssocID="{3D88837F-A77A-4EA2-BE43-4FEE2AEFD330}" presName="parentTextArrow" presStyleLbl="node1" presStyleIdx="1" presStyleCnt="4"/>
      <dgm:spPr/>
    </dgm:pt>
    <dgm:pt modelId="{73851E19-B5C3-4201-B5F7-A00AF8550C66}" type="pres">
      <dgm:prSet presAssocID="{A07A102D-DFBB-48C3-9F0E-ABDBC83D7443}" presName="sp" presStyleCnt="0"/>
      <dgm:spPr/>
    </dgm:pt>
    <dgm:pt modelId="{DF57614B-59A0-4350-A87D-23392149C921}" type="pres">
      <dgm:prSet presAssocID="{C75C068D-607C-465A-AA94-F9EDFAC935BD}" presName="arrowAndChildren" presStyleCnt="0"/>
      <dgm:spPr/>
    </dgm:pt>
    <dgm:pt modelId="{569FA0EB-D9A2-4262-BF75-137C940079DC}" type="pres">
      <dgm:prSet presAssocID="{C75C068D-607C-465A-AA94-F9EDFAC935BD}" presName="parentTextArrow" presStyleLbl="node1" presStyleIdx="2" presStyleCnt="4"/>
      <dgm:spPr/>
    </dgm:pt>
    <dgm:pt modelId="{C62BB5D3-91B8-48C3-A8B6-D6C78CBDBCE7}" type="pres">
      <dgm:prSet presAssocID="{797D353A-1CB5-41E3-A4DB-F4608D197748}" presName="sp" presStyleCnt="0"/>
      <dgm:spPr/>
    </dgm:pt>
    <dgm:pt modelId="{51ADC6C0-7DB9-45B7-87BC-68EFC91333AF}" type="pres">
      <dgm:prSet presAssocID="{7AD36AD4-814C-4C22-8CEF-D4465F561EDF}" presName="arrowAndChildren" presStyleCnt="0"/>
      <dgm:spPr/>
    </dgm:pt>
    <dgm:pt modelId="{0CD7CAB8-E4F8-4FDA-8C15-055B11513E69}" type="pres">
      <dgm:prSet presAssocID="{7AD36AD4-814C-4C22-8CEF-D4465F561EDF}" presName="parentTextArrow" presStyleLbl="node1" presStyleIdx="3" presStyleCnt="4"/>
      <dgm:spPr/>
    </dgm:pt>
  </dgm:ptLst>
  <dgm:cxnLst>
    <dgm:cxn modelId="{5CA92306-97E2-4D7A-8EAB-39E16664F2FB}" srcId="{DDFF1CD9-06F5-4AD9-886A-51C83A3416C7}" destId="{7AD36AD4-814C-4C22-8CEF-D4465F561EDF}" srcOrd="0" destOrd="0" parTransId="{04FC3B4E-A9AA-4487-9548-15EFF8777739}" sibTransId="{797D353A-1CB5-41E3-A4DB-F4608D197748}"/>
    <dgm:cxn modelId="{D89D4039-1763-4F50-9EE6-B30661B56B4D}" type="presOf" srcId="{3D88837F-A77A-4EA2-BE43-4FEE2AEFD330}" destId="{87289404-BAF6-46A2-B5F2-3959F3F096B6}" srcOrd="0" destOrd="0" presId="urn:microsoft.com/office/officeart/2005/8/layout/process4"/>
    <dgm:cxn modelId="{822BAA66-5050-4DF1-9084-86384A93107A}" srcId="{DDFF1CD9-06F5-4AD9-886A-51C83A3416C7}" destId="{8B7700D7-6B60-443A-972A-2A0ED2E99F10}" srcOrd="3" destOrd="0" parTransId="{88682A79-C22B-4F5B-B52C-844B61B1D60A}" sibTransId="{B0064C6A-DA80-4EE1-9693-469A23052BF5}"/>
    <dgm:cxn modelId="{9DACE17C-9E5B-4108-8B36-BA17CE07B0CF}" type="presOf" srcId="{8B7700D7-6B60-443A-972A-2A0ED2E99F10}" destId="{E5D9D084-2A77-4D5A-80B8-42C3CE4197F8}" srcOrd="0" destOrd="0" presId="urn:microsoft.com/office/officeart/2005/8/layout/process4"/>
    <dgm:cxn modelId="{8846438E-AC5C-4EEE-AEB4-5B000D1239EB}" type="presOf" srcId="{7AD36AD4-814C-4C22-8CEF-D4465F561EDF}" destId="{0CD7CAB8-E4F8-4FDA-8C15-055B11513E69}" srcOrd="0" destOrd="0" presId="urn:microsoft.com/office/officeart/2005/8/layout/process4"/>
    <dgm:cxn modelId="{ECC5B5B1-953C-47A0-9097-0A0718918A3D}" type="presOf" srcId="{C75C068D-607C-465A-AA94-F9EDFAC935BD}" destId="{569FA0EB-D9A2-4262-BF75-137C940079DC}" srcOrd="0" destOrd="0" presId="urn:microsoft.com/office/officeart/2005/8/layout/process4"/>
    <dgm:cxn modelId="{30C432BF-6E24-47D0-B494-CE9ECF9D0175}" srcId="{DDFF1CD9-06F5-4AD9-886A-51C83A3416C7}" destId="{3D88837F-A77A-4EA2-BE43-4FEE2AEFD330}" srcOrd="2" destOrd="0" parTransId="{D2744EC3-C06E-41AD-B36E-E7495921F436}" sibTransId="{4E0CC893-9A67-4B35-A32F-3625D5A2C99C}"/>
    <dgm:cxn modelId="{4A99EAE4-70D0-4D21-A7CC-1F5B751D8307}" type="presOf" srcId="{DDFF1CD9-06F5-4AD9-886A-51C83A3416C7}" destId="{B19BE68D-62C7-425B-90E3-33A2D5758C7C}" srcOrd="0" destOrd="0" presId="urn:microsoft.com/office/officeart/2005/8/layout/process4"/>
    <dgm:cxn modelId="{695DD4EB-1E72-42D4-953A-C7D4FAAE4FE7}" srcId="{DDFF1CD9-06F5-4AD9-886A-51C83A3416C7}" destId="{C75C068D-607C-465A-AA94-F9EDFAC935BD}" srcOrd="1" destOrd="0" parTransId="{BA68FDC3-BF68-4301-AD72-66B969B53E7E}" sibTransId="{A07A102D-DFBB-48C3-9F0E-ABDBC83D7443}"/>
    <dgm:cxn modelId="{0819EB16-1606-4E39-B26D-737B06E96EFA}" type="presParOf" srcId="{B19BE68D-62C7-425B-90E3-33A2D5758C7C}" destId="{4CD22055-5670-4DDE-BFF4-D1120B2B4B60}" srcOrd="0" destOrd="0" presId="urn:microsoft.com/office/officeart/2005/8/layout/process4"/>
    <dgm:cxn modelId="{688C44CF-DBAC-4022-9636-962EBC13A04C}" type="presParOf" srcId="{4CD22055-5670-4DDE-BFF4-D1120B2B4B60}" destId="{E5D9D084-2A77-4D5A-80B8-42C3CE4197F8}" srcOrd="0" destOrd="0" presId="urn:microsoft.com/office/officeart/2005/8/layout/process4"/>
    <dgm:cxn modelId="{FD8B752D-1478-474B-A695-B71648C048EB}" type="presParOf" srcId="{B19BE68D-62C7-425B-90E3-33A2D5758C7C}" destId="{6DB1C5EB-18DC-465B-A229-C342CB4B96E4}" srcOrd="1" destOrd="0" presId="urn:microsoft.com/office/officeart/2005/8/layout/process4"/>
    <dgm:cxn modelId="{EDADFC6E-98A0-4B33-BB3E-E009580D5ACD}" type="presParOf" srcId="{B19BE68D-62C7-425B-90E3-33A2D5758C7C}" destId="{E992292E-B215-43C4-8AAE-AD7953EF78E4}" srcOrd="2" destOrd="0" presId="urn:microsoft.com/office/officeart/2005/8/layout/process4"/>
    <dgm:cxn modelId="{B034CFDA-E38D-4C23-914E-9D158FC5F6CA}" type="presParOf" srcId="{E992292E-B215-43C4-8AAE-AD7953EF78E4}" destId="{87289404-BAF6-46A2-B5F2-3959F3F096B6}" srcOrd="0" destOrd="0" presId="urn:microsoft.com/office/officeart/2005/8/layout/process4"/>
    <dgm:cxn modelId="{52CB1D1C-8C3E-4555-9A3C-E23519EADA92}" type="presParOf" srcId="{B19BE68D-62C7-425B-90E3-33A2D5758C7C}" destId="{73851E19-B5C3-4201-B5F7-A00AF8550C66}" srcOrd="3" destOrd="0" presId="urn:microsoft.com/office/officeart/2005/8/layout/process4"/>
    <dgm:cxn modelId="{DCBCD78F-D15F-47B2-B2CC-B9316D8EE03D}" type="presParOf" srcId="{B19BE68D-62C7-425B-90E3-33A2D5758C7C}" destId="{DF57614B-59A0-4350-A87D-23392149C921}" srcOrd="4" destOrd="0" presId="urn:microsoft.com/office/officeart/2005/8/layout/process4"/>
    <dgm:cxn modelId="{800D60A7-2B21-4435-B421-7448A906623E}" type="presParOf" srcId="{DF57614B-59A0-4350-A87D-23392149C921}" destId="{569FA0EB-D9A2-4262-BF75-137C940079DC}" srcOrd="0" destOrd="0" presId="urn:microsoft.com/office/officeart/2005/8/layout/process4"/>
    <dgm:cxn modelId="{104D4F94-3D78-46B5-8D5F-6DEE1A1D7FD5}" type="presParOf" srcId="{B19BE68D-62C7-425B-90E3-33A2D5758C7C}" destId="{C62BB5D3-91B8-48C3-A8B6-D6C78CBDBCE7}" srcOrd="5" destOrd="0" presId="urn:microsoft.com/office/officeart/2005/8/layout/process4"/>
    <dgm:cxn modelId="{63449DEE-4FD2-4FA7-ABB8-F474853E3132}" type="presParOf" srcId="{B19BE68D-62C7-425B-90E3-33A2D5758C7C}" destId="{51ADC6C0-7DB9-45B7-87BC-68EFC91333AF}" srcOrd="6" destOrd="0" presId="urn:microsoft.com/office/officeart/2005/8/layout/process4"/>
    <dgm:cxn modelId="{0D3FA33B-C0D7-4426-AA64-3F218546BE42}" type="presParOf" srcId="{51ADC6C0-7DB9-45B7-87BC-68EFC91333AF}" destId="{0CD7CAB8-E4F8-4FDA-8C15-055B11513E6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C7BBF-2B5E-44A8-8B45-57CF46DE9818}">
      <dsp:nvSpPr>
        <dsp:cNvPr id="0" name=""/>
        <dsp:cNvSpPr/>
      </dsp:nvSpPr>
      <dsp:spPr>
        <a:xfrm>
          <a:off x="0" y="3840"/>
          <a:ext cx="6711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AAC55-148F-4F02-A0D2-FCA3C2DAB8CC}">
      <dsp:nvSpPr>
        <dsp:cNvPr id="0" name=""/>
        <dsp:cNvSpPr/>
      </dsp:nvSpPr>
      <dsp:spPr>
        <a:xfrm>
          <a:off x="0" y="3840"/>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CSE Definition and how it happens</a:t>
          </a:r>
          <a:endParaRPr lang="en-US" sz="3000" kern="1200"/>
        </a:p>
      </dsp:txBody>
      <dsp:txXfrm>
        <a:off x="0" y="3840"/>
        <a:ext cx="6711161" cy="654854"/>
      </dsp:txXfrm>
    </dsp:sp>
    <dsp:sp modelId="{DAC9B142-2436-441A-834B-95B74840C1DB}">
      <dsp:nvSpPr>
        <dsp:cNvPr id="0" name=""/>
        <dsp:cNvSpPr/>
      </dsp:nvSpPr>
      <dsp:spPr>
        <a:xfrm>
          <a:off x="0" y="658695"/>
          <a:ext cx="6711161" cy="0"/>
        </a:xfrm>
        <a:prstGeom prst="line">
          <a:avLst/>
        </a:prstGeom>
        <a:solidFill>
          <a:schemeClr val="accent2">
            <a:hueOff val="425593"/>
            <a:satOff val="-531"/>
            <a:lumOff val="125"/>
            <a:alphaOff val="0"/>
          </a:schemeClr>
        </a:solidFill>
        <a:ln w="25400" cap="flat" cmpd="sng" algn="ctr">
          <a:solidFill>
            <a:schemeClr val="accent2">
              <a:hueOff val="425593"/>
              <a:satOff val="-531"/>
              <a:lumOff val="1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47067-2F58-41C8-A47C-943A81254374}">
      <dsp:nvSpPr>
        <dsp:cNvPr id="0" name=""/>
        <dsp:cNvSpPr/>
      </dsp:nvSpPr>
      <dsp:spPr>
        <a:xfrm>
          <a:off x="0" y="658695"/>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Challenges for professionals</a:t>
          </a:r>
          <a:endParaRPr lang="en-US" sz="3000" kern="1200"/>
        </a:p>
      </dsp:txBody>
      <dsp:txXfrm>
        <a:off x="0" y="658695"/>
        <a:ext cx="6711161" cy="654854"/>
      </dsp:txXfrm>
    </dsp:sp>
    <dsp:sp modelId="{3742CA8A-9962-4E35-88DA-E541DC2C4C1E}">
      <dsp:nvSpPr>
        <dsp:cNvPr id="0" name=""/>
        <dsp:cNvSpPr/>
      </dsp:nvSpPr>
      <dsp:spPr>
        <a:xfrm>
          <a:off x="0" y="1313549"/>
          <a:ext cx="6711161" cy="0"/>
        </a:xfrm>
        <a:prstGeom prst="line">
          <a:avLst/>
        </a:prstGeom>
        <a:solidFill>
          <a:schemeClr val="accent2">
            <a:hueOff val="851185"/>
            <a:satOff val="-1062"/>
            <a:lumOff val="250"/>
            <a:alphaOff val="0"/>
          </a:schemeClr>
        </a:solidFill>
        <a:ln w="25400" cap="flat" cmpd="sng" algn="ctr">
          <a:solidFill>
            <a:schemeClr val="accent2">
              <a:hueOff val="851185"/>
              <a:satOff val="-1062"/>
              <a:lumOff val="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A2207-9A0E-40BF-9CCA-65BDF4DDE2C0}">
      <dsp:nvSpPr>
        <dsp:cNvPr id="0" name=""/>
        <dsp:cNvSpPr/>
      </dsp:nvSpPr>
      <dsp:spPr>
        <a:xfrm>
          <a:off x="0" y="1313549"/>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Discovery vs disclosure</a:t>
          </a:r>
          <a:endParaRPr lang="en-US" sz="3000" kern="1200"/>
        </a:p>
      </dsp:txBody>
      <dsp:txXfrm>
        <a:off x="0" y="1313549"/>
        <a:ext cx="6711161" cy="654854"/>
      </dsp:txXfrm>
    </dsp:sp>
    <dsp:sp modelId="{231013BD-6782-42D4-AD3A-E78E8E4EDCBD}">
      <dsp:nvSpPr>
        <dsp:cNvPr id="0" name=""/>
        <dsp:cNvSpPr/>
      </dsp:nvSpPr>
      <dsp:spPr>
        <a:xfrm>
          <a:off x="0" y="1968403"/>
          <a:ext cx="6711161" cy="0"/>
        </a:xfrm>
        <a:prstGeom prst="line">
          <a:avLst/>
        </a:prstGeom>
        <a:solidFill>
          <a:schemeClr val="accent2">
            <a:hueOff val="1276778"/>
            <a:satOff val="-1592"/>
            <a:lumOff val="374"/>
            <a:alphaOff val="0"/>
          </a:schemeClr>
        </a:solidFill>
        <a:ln w="25400" cap="flat" cmpd="sng" algn="ctr">
          <a:solidFill>
            <a:schemeClr val="accent2">
              <a:hueOff val="1276778"/>
              <a:satOff val="-1592"/>
              <a:lumOff val="3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22065-DFB5-446D-BC7D-E5FBDD351C65}">
      <dsp:nvSpPr>
        <dsp:cNvPr id="0" name=""/>
        <dsp:cNvSpPr/>
      </dsp:nvSpPr>
      <dsp:spPr>
        <a:xfrm>
          <a:off x="0" y="1968403"/>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Barriers to disclosure</a:t>
          </a:r>
          <a:endParaRPr lang="en-US" sz="3000" kern="1200"/>
        </a:p>
      </dsp:txBody>
      <dsp:txXfrm>
        <a:off x="0" y="1968403"/>
        <a:ext cx="6711161" cy="654854"/>
      </dsp:txXfrm>
    </dsp:sp>
    <dsp:sp modelId="{D9877C14-B3FC-4571-BA47-7E5FA8AD2DA8}">
      <dsp:nvSpPr>
        <dsp:cNvPr id="0" name=""/>
        <dsp:cNvSpPr/>
      </dsp:nvSpPr>
      <dsp:spPr>
        <a:xfrm>
          <a:off x="0" y="2623258"/>
          <a:ext cx="6711161" cy="0"/>
        </a:xfrm>
        <a:prstGeom prst="line">
          <a:avLst/>
        </a:prstGeom>
        <a:solidFill>
          <a:schemeClr val="accent2">
            <a:hueOff val="1702371"/>
            <a:satOff val="-2123"/>
            <a:lumOff val="499"/>
            <a:alphaOff val="0"/>
          </a:schemeClr>
        </a:solidFill>
        <a:ln w="25400" cap="flat" cmpd="sng" algn="ctr">
          <a:solidFill>
            <a:schemeClr val="accent2">
              <a:hueOff val="1702371"/>
              <a:satOff val="-2123"/>
              <a:lumOff val="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E6CED-9692-40C6-A3D1-D9700735AC87}">
      <dsp:nvSpPr>
        <dsp:cNvPr id="0" name=""/>
        <dsp:cNvSpPr/>
      </dsp:nvSpPr>
      <dsp:spPr>
        <a:xfrm>
          <a:off x="0" y="2623258"/>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The Grooming Process</a:t>
          </a:r>
          <a:endParaRPr lang="en-US" sz="3000" kern="1200"/>
        </a:p>
      </dsp:txBody>
      <dsp:txXfrm>
        <a:off x="0" y="2623258"/>
        <a:ext cx="6711161" cy="654854"/>
      </dsp:txXfrm>
    </dsp:sp>
    <dsp:sp modelId="{2DC5B3B6-E8F6-46AC-AB0C-9ED219EC1FCB}">
      <dsp:nvSpPr>
        <dsp:cNvPr id="0" name=""/>
        <dsp:cNvSpPr/>
      </dsp:nvSpPr>
      <dsp:spPr>
        <a:xfrm>
          <a:off x="0" y="3278112"/>
          <a:ext cx="6711161" cy="0"/>
        </a:xfrm>
        <a:prstGeom prst="line">
          <a:avLst/>
        </a:prstGeom>
        <a:solidFill>
          <a:schemeClr val="accent2">
            <a:hueOff val="2127963"/>
            <a:satOff val="-2654"/>
            <a:lumOff val="624"/>
            <a:alphaOff val="0"/>
          </a:schemeClr>
        </a:solidFill>
        <a:ln w="25400" cap="flat" cmpd="sng" algn="ctr">
          <a:solidFill>
            <a:schemeClr val="accent2">
              <a:hueOff val="2127963"/>
              <a:satOff val="-2654"/>
              <a:lumOff val="6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B2C4FE-77EC-456F-BEF0-A2784E5EB44C}">
      <dsp:nvSpPr>
        <dsp:cNvPr id="0" name=""/>
        <dsp:cNvSpPr/>
      </dsp:nvSpPr>
      <dsp:spPr>
        <a:xfrm>
          <a:off x="0" y="3278112"/>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The impact of CSE on victims</a:t>
          </a:r>
          <a:endParaRPr lang="en-US" sz="3000" kern="1200"/>
        </a:p>
      </dsp:txBody>
      <dsp:txXfrm>
        <a:off x="0" y="3278112"/>
        <a:ext cx="6711161" cy="654854"/>
      </dsp:txXfrm>
    </dsp:sp>
    <dsp:sp modelId="{BB4A398A-99DB-461B-B356-B85A8902AD15}">
      <dsp:nvSpPr>
        <dsp:cNvPr id="0" name=""/>
        <dsp:cNvSpPr/>
      </dsp:nvSpPr>
      <dsp:spPr>
        <a:xfrm>
          <a:off x="0" y="3932966"/>
          <a:ext cx="6711161" cy="0"/>
        </a:xfrm>
        <a:prstGeom prst="line">
          <a:avLst/>
        </a:prstGeom>
        <a:solidFill>
          <a:schemeClr val="accent2">
            <a:hueOff val="2553556"/>
            <a:satOff val="-3185"/>
            <a:lumOff val="749"/>
            <a:alphaOff val="0"/>
          </a:schemeClr>
        </a:solidFill>
        <a:ln w="25400" cap="flat" cmpd="sng" algn="ctr">
          <a:solidFill>
            <a:schemeClr val="accent2">
              <a:hueOff val="2553556"/>
              <a:satOff val="-3185"/>
              <a:lumOff val="7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0856B-D86A-43BC-9E3D-B9405B26B345}">
      <dsp:nvSpPr>
        <dsp:cNvPr id="0" name=""/>
        <dsp:cNvSpPr/>
      </dsp:nvSpPr>
      <dsp:spPr>
        <a:xfrm>
          <a:off x="0" y="3932967"/>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How to support a child and their family</a:t>
          </a:r>
          <a:endParaRPr lang="en-US" sz="3000" kern="1200"/>
        </a:p>
      </dsp:txBody>
      <dsp:txXfrm>
        <a:off x="0" y="3932967"/>
        <a:ext cx="6711161" cy="654854"/>
      </dsp:txXfrm>
    </dsp:sp>
    <dsp:sp modelId="{7B0B0BF6-D953-443C-8411-89880E03095C}">
      <dsp:nvSpPr>
        <dsp:cNvPr id="0" name=""/>
        <dsp:cNvSpPr/>
      </dsp:nvSpPr>
      <dsp:spPr>
        <a:xfrm>
          <a:off x="0" y="4587821"/>
          <a:ext cx="6711161" cy="0"/>
        </a:xfrm>
        <a:prstGeom prst="line">
          <a:avLst/>
        </a:prstGeom>
        <a:solidFill>
          <a:schemeClr val="accent2">
            <a:hueOff val="2979148"/>
            <a:satOff val="-3716"/>
            <a:lumOff val="874"/>
            <a:alphaOff val="0"/>
          </a:schemeClr>
        </a:solidFill>
        <a:ln w="25400" cap="flat" cmpd="sng" algn="ctr">
          <a:solidFill>
            <a:schemeClr val="accent2">
              <a:hueOff val="2979148"/>
              <a:satOff val="-3716"/>
              <a:lumOff val="8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042AC-73A9-4EA3-8BF3-EB45CEF065F0}">
      <dsp:nvSpPr>
        <dsp:cNvPr id="0" name=""/>
        <dsp:cNvSpPr/>
      </dsp:nvSpPr>
      <dsp:spPr>
        <a:xfrm>
          <a:off x="0" y="4587821"/>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CSE and the Internet</a:t>
          </a:r>
          <a:endParaRPr lang="en-US" sz="3000" kern="1200"/>
        </a:p>
      </dsp:txBody>
      <dsp:txXfrm>
        <a:off x="0" y="4587821"/>
        <a:ext cx="6711161" cy="654854"/>
      </dsp:txXfrm>
    </dsp:sp>
    <dsp:sp modelId="{867DC64D-9235-4203-9BFE-8485C8E1A292}">
      <dsp:nvSpPr>
        <dsp:cNvPr id="0" name=""/>
        <dsp:cNvSpPr/>
      </dsp:nvSpPr>
      <dsp:spPr>
        <a:xfrm>
          <a:off x="0" y="5242675"/>
          <a:ext cx="6711161" cy="0"/>
        </a:xfrm>
        <a:prstGeom prst="line">
          <a:avLst/>
        </a:prstGeom>
        <a:solidFill>
          <a:schemeClr val="accent2">
            <a:hueOff val="3404741"/>
            <a:satOff val="-4247"/>
            <a:lumOff val="999"/>
            <a:alphaOff val="0"/>
          </a:schemeClr>
        </a:solidFill>
        <a:ln w="25400" cap="flat" cmpd="sng" algn="ctr">
          <a:solidFill>
            <a:schemeClr val="accent2">
              <a:hueOff val="3404741"/>
              <a:satOff val="-4247"/>
              <a:lumOff val="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1E68E-9BCB-4BD5-92AA-90ECA2E4B67F}">
      <dsp:nvSpPr>
        <dsp:cNvPr id="0" name=""/>
        <dsp:cNvSpPr/>
      </dsp:nvSpPr>
      <dsp:spPr>
        <a:xfrm>
          <a:off x="0" y="5242675"/>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CSE Framework in NI</a:t>
          </a:r>
          <a:endParaRPr lang="en-US" sz="3000" kern="1200"/>
        </a:p>
      </dsp:txBody>
      <dsp:txXfrm>
        <a:off x="0" y="5242675"/>
        <a:ext cx="6711161" cy="654854"/>
      </dsp:txXfrm>
    </dsp:sp>
    <dsp:sp modelId="{C857FE39-DFF5-4771-827E-D9985FC4CA57}">
      <dsp:nvSpPr>
        <dsp:cNvPr id="0" name=""/>
        <dsp:cNvSpPr/>
      </dsp:nvSpPr>
      <dsp:spPr>
        <a:xfrm>
          <a:off x="0" y="5897530"/>
          <a:ext cx="6711161" cy="0"/>
        </a:xfrm>
        <a:prstGeom prst="line">
          <a:avLst/>
        </a:prstGeom>
        <a:solidFill>
          <a:schemeClr val="accent2">
            <a:hueOff val="3830334"/>
            <a:satOff val="-4777"/>
            <a:lumOff val="1123"/>
            <a:alphaOff val="0"/>
          </a:schemeClr>
        </a:solidFill>
        <a:ln w="25400" cap="flat" cmpd="sng" algn="ctr">
          <a:solidFill>
            <a:schemeClr val="accent2">
              <a:hueOff val="3830334"/>
              <a:satOff val="-4777"/>
              <a:lumOff val="11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37AC3-5520-4339-897B-4CC7F87C878E}">
      <dsp:nvSpPr>
        <dsp:cNvPr id="0" name=""/>
        <dsp:cNvSpPr/>
      </dsp:nvSpPr>
      <dsp:spPr>
        <a:xfrm>
          <a:off x="0" y="5897530"/>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CSE and the law</a:t>
          </a:r>
          <a:endParaRPr lang="en-US" sz="3000" kern="1200"/>
        </a:p>
      </dsp:txBody>
      <dsp:txXfrm>
        <a:off x="0" y="5897530"/>
        <a:ext cx="6711161" cy="654854"/>
      </dsp:txXfrm>
    </dsp:sp>
    <dsp:sp modelId="{DA9ECEF5-C072-4D81-98FB-3C813AD1DD01}">
      <dsp:nvSpPr>
        <dsp:cNvPr id="0" name=""/>
        <dsp:cNvSpPr/>
      </dsp:nvSpPr>
      <dsp:spPr>
        <a:xfrm>
          <a:off x="0" y="6552384"/>
          <a:ext cx="6711161" cy="0"/>
        </a:xfrm>
        <a:prstGeom prst="line">
          <a:avLst/>
        </a:prstGeom>
        <a:solidFill>
          <a:schemeClr val="accent2">
            <a:hueOff val="4255926"/>
            <a:satOff val="-5308"/>
            <a:lumOff val="1248"/>
            <a:alphaOff val="0"/>
          </a:schemeClr>
        </a:solidFill>
        <a:ln w="25400" cap="flat" cmpd="sng" algn="ctr">
          <a:solidFill>
            <a:schemeClr val="accent2">
              <a:hueOff val="4255926"/>
              <a:satOff val="-5308"/>
              <a:lumOff val="1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65024-105F-45B1-A901-5366B301397B}">
      <dsp:nvSpPr>
        <dsp:cNvPr id="0" name=""/>
        <dsp:cNvSpPr/>
      </dsp:nvSpPr>
      <dsp:spPr>
        <a:xfrm>
          <a:off x="0" y="6552384"/>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Case Studies</a:t>
          </a:r>
          <a:endParaRPr lang="en-US" sz="3000" kern="1200"/>
        </a:p>
      </dsp:txBody>
      <dsp:txXfrm>
        <a:off x="0" y="6552384"/>
        <a:ext cx="6711161" cy="654854"/>
      </dsp:txXfrm>
    </dsp:sp>
    <dsp:sp modelId="{C612AE43-712D-48CB-AB35-CA6182A359D6}">
      <dsp:nvSpPr>
        <dsp:cNvPr id="0" name=""/>
        <dsp:cNvSpPr/>
      </dsp:nvSpPr>
      <dsp:spPr>
        <a:xfrm>
          <a:off x="0" y="7207238"/>
          <a:ext cx="6711161"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E789A-9786-4AFC-A04C-A48E6ACE378C}">
      <dsp:nvSpPr>
        <dsp:cNvPr id="0" name=""/>
        <dsp:cNvSpPr/>
      </dsp:nvSpPr>
      <dsp:spPr>
        <a:xfrm>
          <a:off x="0" y="7207238"/>
          <a:ext cx="6711161" cy="6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Boys and young men</a:t>
          </a:r>
          <a:endParaRPr lang="en-US" sz="3000" kern="1200"/>
        </a:p>
      </dsp:txBody>
      <dsp:txXfrm>
        <a:off x="0" y="7207238"/>
        <a:ext cx="6711161" cy="654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37977-9FAB-4CC6-B202-EC5995591AFE}">
      <dsp:nvSpPr>
        <dsp:cNvPr id="0" name=""/>
        <dsp:cNvSpPr/>
      </dsp:nvSpPr>
      <dsp:spPr>
        <a:xfrm>
          <a:off x="0" y="3861"/>
          <a:ext cx="6723978"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D8ABC-233B-4243-B8DD-B3519BAD3A2C}">
      <dsp:nvSpPr>
        <dsp:cNvPr id="0" name=""/>
        <dsp:cNvSpPr/>
      </dsp:nvSpPr>
      <dsp:spPr>
        <a:xfrm>
          <a:off x="0" y="3861"/>
          <a:ext cx="6723978" cy="263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CSE </a:t>
          </a:r>
          <a:r>
            <a:rPr lang="en-GB" sz="4100" kern="1200"/>
            <a:t>can be</a:t>
          </a:r>
          <a:r>
            <a:rPr lang="en-US" sz="4100" kern="1200"/>
            <a:t> difficult to identify</a:t>
          </a:r>
        </a:p>
      </dsp:txBody>
      <dsp:txXfrm>
        <a:off x="0" y="3861"/>
        <a:ext cx="6723978" cy="2633675"/>
      </dsp:txXfrm>
    </dsp:sp>
    <dsp:sp modelId="{68E413C9-ADA4-4AC0-9CF1-178BDE42028F}">
      <dsp:nvSpPr>
        <dsp:cNvPr id="0" name=""/>
        <dsp:cNvSpPr/>
      </dsp:nvSpPr>
      <dsp:spPr>
        <a:xfrm>
          <a:off x="0" y="2637536"/>
          <a:ext cx="6723978"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CFFBF-20E7-4307-BF12-06D0B9708ED7}">
      <dsp:nvSpPr>
        <dsp:cNvPr id="0" name=""/>
        <dsp:cNvSpPr/>
      </dsp:nvSpPr>
      <dsp:spPr>
        <a:xfrm>
          <a:off x="0" y="2637536"/>
          <a:ext cx="6723978" cy="263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CSE</a:t>
          </a:r>
          <a:r>
            <a:rPr lang="en-US" sz="4100" kern="1200" dirty="0"/>
            <a:t> </a:t>
          </a:r>
          <a:r>
            <a:rPr lang="en-GB" sz="4100" kern="1200" dirty="0"/>
            <a:t>is associated with</a:t>
          </a:r>
          <a:r>
            <a:rPr lang="en-US" sz="4100" kern="1200" dirty="0"/>
            <a:t> a number of </a:t>
          </a:r>
          <a:r>
            <a:rPr lang="en-GB" sz="4100" kern="1200" dirty="0"/>
            <a:t>legal </a:t>
          </a:r>
          <a:r>
            <a:rPr lang="en-US" sz="4100" kern="1200" dirty="0"/>
            <a:t>offences.</a:t>
          </a:r>
        </a:p>
      </dsp:txBody>
      <dsp:txXfrm>
        <a:off x="0" y="2637536"/>
        <a:ext cx="6723978" cy="2633675"/>
      </dsp:txXfrm>
    </dsp:sp>
    <dsp:sp modelId="{B5BAADDD-7181-4293-AFF7-E4BEBFD2EDBB}">
      <dsp:nvSpPr>
        <dsp:cNvPr id="0" name=""/>
        <dsp:cNvSpPr/>
      </dsp:nvSpPr>
      <dsp:spPr>
        <a:xfrm>
          <a:off x="0" y="5271212"/>
          <a:ext cx="6723978"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4C704-7637-495C-941D-BB3890BE8CC0}">
      <dsp:nvSpPr>
        <dsp:cNvPr id="0" name=""/>
        <dsp:cNvSpPr/>
      </dsp:nvSpPr>
      <dsp:spPr>
        <a:xfrm>
          <a:off x="0" y="5271212"/>
          <a:ext cx="6723978" cy="263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Young people rarely report CSE  - so </a:t>
          </a:r>
          <a:r>
            <a:rPr lang="en-GB" sz="4100" b="1" kern="1200"/>
            <a:t>professionals need to be actively looking for and reporting it.</a:t>
          </a:r>
          <a:endParaRPr lang="en-US" sz="4100" kern="1200"/>
        </a:p>
      </dsp:txBody>
      <dsp:txXfrm>
        <a:off x="0" y="5271212"/>
        <a:ext cx="6723978" cy="2633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B706B-3F23-4F1C-923C-642D8A66B391}">
      <dsp:nvSpPr>
        <dsp:cNvPr id="0" name=""/>
        <dsp:cNvSpPr/>
      </dsp:nvSpPr>
      <dsp:spPr>
        <a:xfrm>
          <a:off x="0" y="99307"/>
          <a:ext cx="7251775" cy="1220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Co-located Central Referral Team</a:t>
          </a:r>
          <a:endParaRPr lang="en-US" sz="2200" kern="1200"/>
        </a:p>
      </dsp:txBody>
      <dsp:txXfrm>
        <a:off x="59567" y="158874"/>
        <a:ext cx="7132641" cy="1101102"/>
      </dsp:txXfrm>
    </dsp:sp>
    <dsp:sp modelId="{BC0E5E91-85E5-4CAC-AD61-E8F1E08A9447}">
      <dsp:nvSpPr>
        <dsp:cNvPr id="0" name=""/>
        <dsp:cNvSpPr/>
      </dsp:nvSpPr>
      <dsp:spPr>
        <a:xfrm>
          <a:off x="0" y="1382904"/>
          <a:ext cx="7251775" cy="1220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Children and young persons at risk of / experiencing CSE are r</a:t>
          </a:r>
          <a:r>
            <a:rPr lang="en-US" sz="2200" kern="1200" dirty="0" err="1"/>
            <a:t>eviewed</a:t>
          </a:r>
          <a:r>
            <a:rPr lang="en-US" sz="2200" kern="1200" dirty="0"/>
            <a:t> </a:t>
          </a:r>
          <a:r>
            <a:rPr lang="en-GB" sz="2200" kern="1200" dirty="0"/>
            <a:t>jointly </a:t>
          </a:r>
          <a:r>
            <a:rPr lang="en-US" sz="2200" kern="1200" dirty="0"/>
            <a:t>every 8 weeks</a:t>
          </a:r>
          <a:r>
            <a:rPr lang="en-GB" sz="2200" kern="1200" dirty="0"/>
            <a:t> by the CSE leads within the PSNI and 5 Trust Children Services </a:t>
          </a:r>
          <a:endParaRPr lang="en-US" sz="2200" kern="1200" dirty="0"/>
        </a:p>
      </dsp:txBody>
      <dsp:txXfrm>
        <a:off x="59567" y="1442471"/>
        <a:ext cx="7132641" cy="1101102"/>
      </dsp:txXfrm>
    </dsp:sp>
    <dsp:sp modelId="{BBB13E69-6A24-4595-86DF-C285595217A3}">
      <dsp:nvSpPr>
        <dsp:cNvPr id="0" name=""/>
        <dsp:cNvSpPr/>
      </dsp:nvSpPr>
      <dsp:spPr>
        <a:xfrm>
          <a:off x="0" y="2666501"/>
          <a:ext cx="7251775" cy="1220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Gather information and share information</a:t>
          </a:r>
        </a:p>
      </dsp:txBody>
      <dsp:txXfrm>
        <a:off x="59567" y="2726068"/>
        <a:ext cx="7132641" cy="1101102"/>
      </dsp:txXfrm>
    </dsp:sp>
    <dsp:sp modelId="{0896F370-D378-4FBE-8782-1CEE2C62D1BF}">
      <dsp:nvSpPr>
        <dsp:cNvPr id="0" name=""/>
        <dsp:cNvSpPr/>
      </dsp:nvSpPr>
      <dsp:spPr>
        <a:xfrm>
          <a:off x="0" y="3950097"/>
          <a:ext cx="7251775" cy="1220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a:t>
          </a:r>
          <a:r>
            <a:rPr lang="en-GB" sz="2200" kern="1200" dirty="0" err="1"/>
            <a:t>ersons</a:t>
          </a:r>
          <a:r>
            <a:rPr lang="en-GB" sz="2200" kern="1200" dirty="0"/>
            <a:t> of </a:t>
          </a:r>
          <a:r>
            <a:rPr lang="en-US" sz="2200" kern="1200" dirty="0"/>
            <a:t>C</a:t>
          </a:r>
          <a:r>
            <a:rPr lang="en-GB" sz="2200" kern="1200" dirty="0" err="1"/>
            <a:t>oncern</a:t>
          </a:r>
          <a:r>
            <a:rPr lang="en-GB" sz="2200" kern="1200" dirty="0"/>
            <a:t> (POC) Process</a:t>
          </a:r>
          <a:endParaRPr lang="en-US" sz="2200" kern="1200" dirty="0"/>
        </a:p>
      </dsp:txBody>
      <dsp:txXfrm>
        <a:off x="59567" y="4009664"/>
        <a:ext cx="7132641" cy="1101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9D084-2A77-4D5A-80B8-42C3CE4197F8}">
      <dsp:nvSpPr>
        <dsp:cNvPr id="0" name=""/>
        <dsp:cNvSpPr/>
      </dsp:nvSpPr>
      <dsp:spPr>
        <a:xfrm>
          <a:off x="0" y="4322248"/>
          <a:ext cx="7251775" cy="94560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Collaborate to ensure assessments reflect the young person’s 	vulnerabilities and strengths</a:t>
          </a:r>
        </a:p>
      </dsp:txBody>
      <dsp:txXfrm>
        <a:off x="0" y="4322248"/>
        <a:ext cx="7251775" cy="945602"/>
      </dsp:txXfrm>
    </dsp:sp>
    <dsp:sp modelId="{87289404-BAF6-46A2-B5F2-3959F3F096B6}">
      <dsp:nvSpPr>
        <dsp:cNvPr id="0" name=""/>
        <dsp:cNvSpPr/>
      </dsp:nvSpPr>
      <dsp:spPr>
        <a:xfrm rot="10800000">
          <a:off x="0" y="2882095"/>
          <a:ext cx="7251775" cy="145433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Share in</a:t>
          </a:r>
          <a:r>
            <a:rPr lang="en-GB" sz="2200" kern="1200"/>
            <a:t>formation</a:t>
          </a:r>
          <a:r>
            <a:rPr lang="en-US" sz="2200" kern="1200"/>
            <a:t> about individual cases and wider patterns</a:t>
          </a:r>
        </a:p>
      </dsp:txBody>
      <dsp:txXfrm rot="10800000">
        <a:off x="0" y="2882095"/>
        <a:ext cx="7251775" cy="944984"/>
      </dsp:txXfrm>
    </dsp:sp>
    <dsp:sp modelId="{569FA0EB-D9A2-4262-BF75-137C940079DC}">
      <dsp:nvSpPr>
        <dsp:cNvPr id="0" name=""/>
        <dsp:cNvSpPr/>
      </dsp:nvSpPr>
      <dsp:spPr>
        <a:xfrm rot="10800000">
          <a:off x="0" y="1441943"/>
          <a:ext cx="7251775" cy="1454336"/>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Share information routinely and accurately</a:t>
          </a:r>
        </a:p>
      </dsp:txBody>
      <dsp:txXfrm rot="10800000">
        <a:off x="0" y="1441943"/>
        <a:ext cx="7251775" cy="944984"/>
      </dsp:txXfrm>
    </dsp:sp>
    <dsp:sp modelId="{0CD7CAB8-E4F8-4FDA-8C15-055B11513E69}">
      <dsp:nvSpPr>
        <dsp:cNvPr id="0" name=""/>
        <dsp:cNvSpPr/>
      </dsp:nvSpPr>
      <dsp:spPr>
        <a:xfrm rot="10800000">
          <a:off x="0" y="1791"/>
          <a:ext cx="7251775" cy="1454336"/>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Children and young people are best supported and kept safe when professionals and agencies:</a:t>
          </a:r>
        </a:p>
      </dsp:txBody>
      <dsp:txXfrm rot="10800000">
        <a:off x="0" y="1791"/>
        <a:ext cx="7251775" cy="9449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05" cy="340769"/>
          </a:xfrm>
          <a:prstGeom prst="rect">
            <a:avLst/>
          </a:prstGeom>
        </p:spPr>
        <p:txBody>
          <a:bodyPr vert="horz" lIns="67190" tIns="33595" rIns="67190" bIns="33595" rtlCol="0"/>
          <a:lstStyle>
            <a:lvl1pPr algn="l">
              <a:defRPr sz="900"/>
            </a:lvl1pPr>
          </a:lstStyle>
          <a:p>
            <a:endParaRPr lang="en-GB"/>
          </a:p>
        </p:txBody>
      </p:sp>
      <p:sp>
        <p:nvSpPr>
          <p:cNvPr id="3" name="Date Placeholder 2"/>
          <p:cNvSpPr>
            <a:spLocks noGrp="1"/>
          </p:cNvSpPr>
          <p:nvPr>
            <p:ph type="dt" idx="1"/>
          </p:nvPr>
        </p:nvSpPr>
        <p:spPr>
          <a:xfrm>
            <a:off x="5622510" y="0"/>
            <a:ext cx="4301705" cy="340769"/>
          </a:xfrm>
          <a:prstGeom prst="rect">
            <a:avLst/>
          </a:prstGeom>
        </p:spPr>
        <p:txBody>
          <a:bodyPr vert="horz" lIns="67190" tIns="33595" rIns="67190" bIns="33595" rtlCol="0"/>
          <a:lstStyle>
            <a:lvl1pPr algn="r">
              <a:defRPr sz="900"/>
            </a:lvl1pPr>
          </a:lstStyle>
          <a:p>
            <a:fld id="{E4A67C94-8FC7-404D-90EB-E405A9429104}" type="datetimeFigureOut">
              <a:rPr lang="en-GB" smtClean="0"/>
              <a:t>17/04/2025</a:t>
            </a:fld>
            <a:endParaRPr lang="en-GB"/>
          </a:p>
        </p:txBody>
      </p:sp>
      <p:sp>
        <p:nvSpPr>
          <p:cNvPr id="4" name="Slide Image Placeholder 3"/>
          <p:cNvSpPr>
            <a:spLocks noGrp="1" noRot="1" noChangeAspect="1"/>
          </p:cNvSpPr>
          <p:nvPr>
            <p:ph type="sldImg" idx="2"/>
          </p:nvPr>
        </p:nvSpPr>
        <p:spPr>
          <a:xfrm>
            <a:off x="3432175" y="849313"/>
            <a:ext cx="3062288" cy="2295525"/>
          </a:xfrm>
          <a:prstGeom prst="rect">
            <a:avLst/>
          </a:prstGeom>
          <a:noFill/>
          <a:ln w="12700">
            <a:solidFill>
              <a:prstClr val="black"/>
            </a:solidFill>
          </a:ln>
        </p:spPr>
        <p:txBody>
          <a:bodyPr vert="horz" lIns="67190" tIns="33595" rIns="67190" bIns="33595" rtlCol="0" anchor="ctr"/>
          <a:lstStyle/>
          <a:p>
            <a:endParaRPr lang="en-GB"/>
          </a:p>
        </p:txBody>
      </p:sp>
      <p:sp>
        <p:nvSpPr>
          <p:cNvPr id="5" name="Notes Placeholder 4"/>
          <p:cNvSpPr>
            <a:spLocks noGrp="1"/>
          </p:cNvSpPr>
          <p:nvPr>
            <p:ph type="body" sz="quarter" idx="3"/>
          </p:nvPr>
        </p:nvSpPr>
        <p:spPr>
          <a:xfrm>
            <a:off x="992422" y="3271603"/>
            <a:ext cx="7941795" cy="2676363"/>
          </a:xfrm>
          <a:prstGeom prst="rect">
            <a:avLst/>
          </a:prstGeom>
        </p:spPr>
        <p:txBody>
          <a:bodyPr vert="horz" lIns="67190" tIns="33595" rIns="67190" bIns="3359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906"/>
            <a:ext cx="4301705" cy="340769"/>
          </a:xfrm>
          <a:prstGeom prst="rect">
            <a:avLst/>
          </a:prstGeom>
        </p:spPr>
        <p:txBody>
          <a:bodyPr vert="horz" lIns="67190" tIns="33595" rIns="67190" bIns="33595" rtlCol="0" anchor="b"/>
          <a:lstStyle>
            <a:lvl1pPr algn="l">
              <a:defRPr sz="900"/>
            </a:lvl1pPr>
          </a:lstStyle>
          <a:p>
            <a:endParaRPr lang="en-GB"/>
          </a:p>
        </p:txBody>
      </p:sp>
      <p:sp>
        <p:nvSpPr>
          <p:cNvPr id="7" name="Slide Number Placeholder 6"/>
          <p:cNvSpPr>
            <a:spLocks noGrp="1"/>
          </p:cNvSpPr>
          <p:nvPr>
            <p:ph type="sldNum" sz="quarter" idx="5"/>
          </p:nvPr>
        </p:nvSpPr>
        <p:spPr>
          <a:xfrm>
            <a:off x="5622510" y="6456906"/>
            <a:ext cx="4301705" cy="340769"/>
          </a:xfrm>
          <a:prstGeom prst="rect">
            <a:avLst/>
          </a:prstGeom>
        </p:spPr>
        <p:txBody>
          <a:bodyPr vert="horz" lIns="67190" tIns="33595" rIns="67190" bIns="33595" rtlCol="0" anchor="b"/>
          <a:lstStyle>
            <a:lvl1pPr algn="r">
              <a:defRPr sz="900"/>
            </a:lvl1pPr>
          </a:lstStyle>
          <a:p>
            <a:fld id="{2355BB74-D8C8-4C81-AA9E-0A28BDCA8C40}" type="slidenum">
              <a:rPr lang="en-GB" smtClean="0"/>
              <a:t>‹#›</a:t>
            </a:fld>
            <a:endParaRPr lang="en-GB"/>
          </a:p>
        </p:txBody>
      </p:sp>
    </p:spTree>
    <p:extLst>
      <p:ext uri="{BB962C8B-B14F-4D97-AF65-F5344CB8AC3E}">
        <p14:creationId xmlns:p14="http://schemas.microsoft.com/office/powerpoint/2010/main" val="263463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1</a:t>
            </a:fld>
            <a:endParaRPr lang="en-GB"/>
          </a:p>
        </p:txBody>
      </p:sp>
    </p:spTree>
    <p:extLst>
      <p:ext uri="{BB962C8B-B14F-4D97-AF65-F5344CB8AC3E}">
        <p14:creationId xmlns:p14="http://schemas.microsoft.com/office/powerpoint/2010/main" val="54824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what Where When questions are ok to ask</a:t>
            </a:r>
          </a:p>
          <a:p>
            <a:endParaRPr lang="en-GB" dirty="0"/>
          </a:p>
          <a:p>
            <a:r>
              <a:rPr lang="en-GB" dirty="0"/>
              <a:t>Refer to the Marie Collins Foundation article on School Development Service (SDS) learning  portal: ‘Discovery vs Disclosure’ for further reading.</a:t>
            </a:r>
          </a:p>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10</a:t>
            </a:fld>
            <a:endParaRPr lang="en-GB"/>
          </a:p>
        </p:txBody>
      </p:sp>
    </p:spTree>
    <p:extLst>
      <p:ext uri="{BB962C8B-B14F-4D97-AF65-F5344CB8AC3E}">
        <p14:creationId xmlns:p14="http://schemas.microsoft.com/office/powerpoint/2010/main" val="354001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11</a:t>
            </a:fld>
            <a:endParaRPr lang="en-GB"/>
          </a:p>
        </p:txBody>
      </p:sp>
    </p:spTree>
    <p:extLst>
      <p:ext uri="{BB962C8B-B14F-4D97-AF65-F5344CB8AC3E}">
        <p14:creationId xmlns:p14="http://schemas.microsoft.com/office/powerpoint/2010/main" val="1296108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anose="020F0502020204030204" pitchFamily="34" charset="0"/>
                <a:cs typeface="Calibri" panose="020F0502020204030204" pitchFamily="34" charset="0"/>
              </a:rPr>
              <a:t>Risks</a:t>
            </a:r>
            <a:r>
              <a:rPr lang="en-GB" spc="-73"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and</a:t>
            </a:r>
            <a:r>
              <a:rPr lang="en-GB" spc="-84" dirty="0">
                <a:latin typeface="Calibri" panose="020F0502020204030204" pitchFamily="34" charset="0"/>
                <a:cs typeface="Calibri" panose="020F0502020204030204" pitchFamily="34" charset="0"/>
              </a:rPr>
              <a:t> </a:t>
            </a:r>
            <a:r>
              <a:rPr lang="en-GB" spc="-7" dirty="0">
                <a:latin typeface="Calibri" panose="020F0502020204030204" pitchFamily="34" charset="0"/>
                <a:cs typeface="Calibri" panose="020F0502020204030204" pitchFamily="34" charset="0"/>
              </a:rPr>
              <a:t>Vulnerability</a:t>
            </a:r>
            <a:endParaRPr lang="en-GB" dirty="0"/>
          </a:p>
        </p:txBody>
      </p:sp>
      <p:sp>
        <p:nvSpPr>
          <p:cNvPr id="4" name="Slide Number Placeholder 3"/>
          <p:cNvSpPr>
            <a:spLocks noGrp="1"/>
          </p:cNvSpPr>
          <p:nvPr>
            <p:ph type="sldNum" sz="quarter" idx="10"/>
          </p:nvPr>
        </p:nvSpPr>
        <p:spPr/>
        <p:txBody>
          <a:bodyPr/>
          <a:lstStyle/>
          <a:p>
            <a:fld id="{2355BB74-D8C8-4C81-AA9E-0A28BDCA8C40}" type="slidenum">
              <a:rPr lang="en-GB" smtClean="0"/>
              <a:t>12</a:t>
            </a:fld>
            <a:endParaRPr lang="en-GB"/>
          </a:p>
        </p:txBody>
      </p:sp>
    </p:spTree>
    <p:extLst>
      <p:ext uri="{BB962C8B-B14F-4D97-AF65-F5344CB8AC3E}">
        <p14:creationId xmlns:p14="http://schemas.microsoft.com/office/powerpoint/2010/main" val="220202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Increasingly – technology assisted CSE goes from Stage 1 to Stage 4 very quickly</a:t>
            </a:r>
          </a:p>
        </p:txBody>
      </p:sp>
      <p:sp>
        <p:nvSpPr>
          <p:cNvPr id="4" name="Slide Number Placeholder 3"/>
          <p:cNvSpPr>
            <a:spLocks noGrp="1"/>
          </p:cNvSpPr>
          <p:nvPr>
            <p:ph type="sldNum" sz="quarter" idx="5"/>
          </p:nvPr>
        </p:nvSpPr>
        <p:spPr/>
        <p:txBody>
          <a:bodyPr/>
          <a:lstStyle/>
          <a:p>
            <a:fld id="{2355BB74-D8C8-4C81-AA9E-0A28BDCA8C40}" type="slidenum">
              <a:rPr lang="en-GB" smtClean="0"/>
              <a:t>13</a:t>
            </a:fld>
            <a:endParaRPr lang="en-GB"/>
          </a:p>
        </p:txBody>
      </p:sp>
    </p:spTree>
    <p:extLst>
      <p:ext uri="{BB962C8B-B14F-4D97-AF65-F5344CB8AC3E}">
        <p14:creationId xmlns:p14="http://schemas.microsoft.com/office/powerpoint/2010/main" val="121612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14</a:t>
            </a:fld>
            <a:endParaRPr lang="en-GB"/>
          </a:p>
        </p:txBody>
      </p:sp>
    </p:spTree>
    <p:extLst>
      <p:ext uri="{BB962C8B-B14F-4D97-AF65-F5344CB8AC3E}">
        <p14:creationId xmlns:p14="http://schemas.microsoft.com/office/powerpoint/2010/main" val="170145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some urgent situations  – where clear evidence of criminality - straight to Central Referral Unit CRU.  AND refer to Gateway</a:t>
            </a:r>
          </a:p>
        </p:txBody>
      </p:sp>
      <p:sp>
        <p:nvSpPr>
          <p:cNvPr id="4" name="Slide Number Placeholder 3"/>
          <p:cNvSpPr>
            <a:spLocks noGrp="1"/>
          </p:cNvSpPr>
          <p:nvPr>
            <p:ph type="sldNum" sz="quarter" idx="5"/>
          </p:nvPr>
        </p:nvSpPr>
        <p:spPr/>
        <p:txBody>
          <a:bodyPr/>
          <a:lstStyle/>
          <a:p>
            <a:fld id="{2355BB74-D8C8-4C81-AA9E-0A28BDCA8C40}" type="slidenum">
              <a:rPr lang="en-GB" smtClean="0"/>
              <a:t>15</a:t>
            </a:fld>
            <a:endParaRPr lang="en-GB"/>
          </a:p>
        </p:txBody>
      </p:sp>
    </p:spTree>
    <p:extLst>
      <p:ext uri="{BB962C8B-B14F-4D97-AF65-F5344CB8AC3E}">
        <p14:creationId xmlns:p14="http://schemas.microsoft.com/office/powerpoint/2010/main" val="92721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16</a:t>
            </a:fld>
            <a:endParaRPr lang="en-GB"/>
          </a:p>
        </p:txBody>
      </p:sp>
    </p:spTree>
    <p:extLst>
      <p:ext uri="{BB962C8B-B14F-4D97-AF65-F5344CB8AC3E}">
        <p14:creationId xmlns:p14="http://schemas.microsoft.com/office/powerpoint/2010/main" val="311983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Article in the SDS portal: ‘Appropriate language in Relation to Child Exploitation’ Guidance for Professionals (The Children’s Society).</a:t>
            </a:r>
          </a:p>
        </p:txBody>
      </p:sp>
      <p:sp>
        <p:nvSpPr>
          <p:cNvPr id="4" name="Slide Number Placeholder 3"/>
          <p:cNvSpPr>
            <a:spLocks noGrp="1"/>
          </p:cNvSpPr>
          <p:nvPr>
            <p:ph type="sldNum" sz="quarter" idx="5"/>
          </p:nvPr>
        </p:nvSpPr>
        <p:spPr/>
        <p:txBody>
          <a:bodyPr/>
          <a:lstStyle/>
          <a:p>
            <a:fld id="{2355BB74-D8C8-4C81-AA9E-0A28BDCA8C40}" type="slidenum">
              <a:rPr lang="en-GB" smtClean="0"/>
              <a:t>17</a:t>
            </a:fld>
            <a:endParaRPr lang="en-GB"/>
          </a:p>
        </p:txBody>
      </p:sp>
    </p:spTree>
    <p:extLst>
      <p:ext uri="{BB962C8B-B14F-4D97-AF65-F5344CB8AC3E}">
        <p14:creationId xmlns:p14="http://schemas.microsoft.com/office/powerpoint/2010/main" val="113917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ACEs And TIP</a:t>
            </a:r>
          </a:p>
        </p:txBody>
      </p:sp>
      <p:sp>
        <p:nvSpPr>
          <p:cNvPr id="4" name="Slide Number Placeholder 3"/>
          <p:cNvSpPr>
            <a:spLocks noGrp="1"/>
          </p:cNvSpPr>
          <p:nvPr>
            <p:ph type="sldNum" sz="quarter" idx="5"/>
          </p:nvPr>
        </p:nvSpPr>
        <p:spPr/>
        <p:txBody>
          <a:bodyPr/>
          <a:lstStyle/>
          <a:p>
            <a:fld id="{2355BB74-D8C8-4C81-AA9E-0A28BDCA8C40}" type="slidenum">
              <a:rPr lang="en-GB" smtClean="0"/>
              <a:t>18</a:t>
            </a:fld>
            <a:endParaRPr lang="en-GB"/>
          </a:p>
        </p:txBody>
      </p:sp>
    </p:spTree>
    <p:extLst>
      <p:ext uri="{BB962C8B-B14F-4D97-AF65-F5344CB8AC3E}">
        <p14:creationId xmlns:p14="http://schemas.microsoft.com/office/powerpoint/2010/main" val="373212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articles in the EA School Development Service SDS portal where you registered – that could be shared with parents: </a:t>
            </a:r>
            <a:r>
              <a:rPr lang="en-GB" i="1" dirty="0"/>
              <a:t>Conversations with your child about technology assisted harm</a:t>
            </a:r>
            <a:r>
              <a:rPr lang="en-GB" dirty="0"/>
              <a:t>; </a:t>
            </a:r>
            <a:r>
              <a:rPr lang="en-GB" i="1" dirty="0"/>
              <a:t>Digital SAO. Helping my autistic child</a:t>
            </a:r>
          </a:p>
          <a:p>
            <a:endParaRPr lang="en-GB" dirty="0"/>
          </a:p>
          <a:p>
            <a:r>
              <a:rPr lang="en-GB" dirty="0"/>
              <a:t>Specialist service that support victims of CSE: Barnardos Sexual Exploitation Ends Now (SEEN) (CSE lead for each Trust is the gatekeeper for onward referral to SEEN.</a:t>
            </a:r>
          </a:p>
          <a:p>
            <a:endParaRPr lang="en-GB" dirty="0"/>
          </a:p>
          <a:p>
            <a:r>
              <a:rPr lang="en-GB" dirty="0"/>
              <a:t>PACE – Parents Against Child Exploitation – </a:t>
            </a:r>
          </a:p>
          <a:p>
            <a:endParaRPr lang="en-GB" dirty="0"/>
          </a:p>
          <a:p>
            <a:r>
              <a:rPr lang="en-GB" dirty="0"/>
              <a:t>All Trusts have a HSB team </a:t>
            </a:r>
          </a:p>
          <a:p>
            <a:endParaRPr lang="en-GB" dirty="0"/>
          </a:p>
          <a:p>
            <a:endParaRPr lang="en-GB" dirty="0"/>
          </a:p>
          <a:p>
            <a:r>
              <a:rPr lang="en-GB" dirty="0"/>
              <a:t>Safety and support plan in school – talk with the CPSS for support </a:t>
            </a:r>
          </a:p>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19</a:t>
            </a:fld>
            <a:endParaRPr lang="en-GB"/>
          </a:p>
        </p:txBody>
      </p:sp>
    </p:spTree>
    <p:extLst>
      <p:ext uri="{BB962C8B-B14F-4D97-AF65-F5344CB8AC3E}">
        <p14:creationId xmlns:p14="http://schemas.microsoft.com/office/powerpoint/2010/main" val="304529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2</a:t>
            </a:fld>
            <a:endParaRPr lang="en-GB"/>
          </a:p>
        </p:txBody>
      </p:sp>
    </p:spTree>
    <p:extLst>
      <p:ext uri="{BB962C8B-B14F-4D97-AF65-F5344CB8AC3E}">
        <p14:creationId xmlns:p14="http://schemas.microsoft.com/office/powerpoint/2010/main" val="2526936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55BB74-D8C8-4C81-AA9E-0A28BDCA8C40}" type="slidenum">
              <a:rPr lang="en-GB" smtClean="0"/>
              <a:t>20</a:t>
            </a:fld>
            <a:endParaRPr lang="en-GB"/>
          </a:p>
        </p:txBody>
      </p:sp>
    </p:spTree>
    <p:extLst>
      <p:ext uri="{BB962C8B-B14F-4D97-AF65-F5344CB8AC3E}">
        <p14:creationId xmlns:p14="http://schemas.microsoft.com/office/powerpoint/2010/main" val="1147355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#designed by and for young people – some of whom experienced CSE and want to raise awareness of the issue.</a:t>
            </a:r>
          </a:p>
          <a:p>
            <a:r>
              <a:rPr lang="en-GB" dirty="0"/>
              <a:t>Can be downloaded and folded into a ‘booklet’.</a:t>
            </a:r>
          </a:p>
          <a:p>
            <a:endParaRPr lang="en-GB" dirty="0"/>
          </a:p>
          <a:p>
            <a:r>
              <a:rPr lang="en-GB" dirty="0"/>
              <a:t>If you were part of the SG Team 10 years ago you may have received a paper copy of this booklet during your CPSS training.</a:t>
            </a:r>
          </a:p>
          <a:p>
            <a:endParaRPr lang="en-GB" dirty="0"/>
          </a:p>
          <a:p>
            <a:r>
              <a:rPr lang="en-GB" dirty="0"/>
              <a:t>This was produced by and for young people - some of whom had experienced CSE. If followed a recommendation from the Marshall Report (2015) following and inquiry into CSE in NI.</a:t>
            </a:r>
          </a:p>
          <a:p>
            <a:endParaRPr lang="en-GB" dirty="0"/>
          </a:p>
          <a:p>
            <a:r>
              <a:rPr lang="en-GB" dirty="0"/>
              <a:t>Still available on the SBNI webpage – under (Children &amp; Young People).</a:t>
            </a:r>
          </a:p>
          <a:p>
            <a:endParaRPr lang="en-GB" dirty="0"/>
          </a:p>
          <a:p>
            <a:r>
              <a:rPr lang="en-GB" dirty="0"/>
              <a:t>There is also a parent booklet that you can share – on the SBNI website – under Parents and Carers</a:t>
            </a:r>
          </a:p>
          <a:p>
            <a:endParaRPr lang="en-GB" dirty="0"/>
          </a:p>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21</a:t>
            </a:fld>
            <a:endParaRPr lang="en-GB"/>
          </a:p>
        </p:txBody>
      </p:sp>
    </p:spTree>
    <p:extLst>
      <p:ext uri="{BB962C8B-B14F-4D97-AF65-F5344CB8AC3E}">
        <p14:creationId xmlns:p14="http://schemas.microsoft.com/office/powerpoint/2010/main" val="3919169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young people deemed at risk of CSE are now supported via the Child In Need of protection pathway.</a:t>
            </a:r>
          </a:p>
          <a:p>
            <a:endParaRPr lang="en-GB" dirty="0"/>
          </a:p>
          <a:p>
            <a:r>
              <a:rPr lang="en-GB" dirty="0"/>
              <a:t>If they are being supported under the LAC pathway – it will be dual process.</a:t>
            </a:r>
          </a:p>
        </p:txBody>
      </p:sp>
      <p:sp>
        <p:nvSpPr>
          <p:cNvPr id="4" name="Slide Number Placeholder 3"/>
          <p:cNvSpPr>
            <a:spLocks noGrp="1"/>
          </p:cNvSpPr>
          <p:nvPr>
            <p:ph type="sldNum" sz="quarter" idx="5"/>
          </p:nvPr>
        </p:nvSpPr>
        <p:spPr/>
        <p:txBody>
          <a:bodyPr/>
          <a:lstStyle/>
          <a:p>
            <a:fld id="{2355BB74-D8C8-4C81-AA9E-0A28BDCA8C40}" type="slidenum">
              <a:rPr lang="en-GB" smtClean="0"/>
              <a:t>22</a:t>
            </a:fld>
            <a:endParaRPr lang="en-GB"/>
          </a:p>
        </p:txBody>
      </p:sp>
    </p:spTree>
    <p:extLst>
      <p:ext uri="{BB962C8B-B14F-4D97-AF65-F5344CB8AC3E}">
        <p14:creationId xmlns:p14="http://schemas.microsoft.com/office/powerpoint/2010/main" val="2485726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happens to boys </a:t>
            </a:r>
          </a:p>
          <a:p>
            <a:endParaRPr lang="en-GB" dirty="0"/>
          </a:p>
          <a:p>
            <a:r>
              <a:rPr lang="en-GB" dirty="0"/>
              <a:t>PSNI – Op </a:t>
            </a:r>
            <a:r>
              <a:rPr lang="en-GB" dirty="0" err="1"/>
              <a:t>Corin</a:t>
            </a:r>
            <a:r>
              <a:rPr lang="en-GB" dirty="0"/>
              <a:t> (where blackmail or sextortion  - being used)</a:t>
            </a:r>
          </a:p>
        </p:txBody>
      </p:sp>
      <p:sp>
        <p:nvSpPr>
          <p:cNvPr id="4" name="Slide Number Placeholder 3"/>
          <p:cNvSpPr>
            <a:spLocks noGrp="1"/>
          </p:cNvSpPr>
          <p:nvPr>
            <p:ph type="sldNum" sz="quarter" idx="5"/>
          </p:nvPr>
        </p:nvSpPr>
        <p:spPr/>
        <p:txBody>
          <a:bodyPr/>
          <a:lstStyle/>
          <a:p>
            <a:fld id="{2355BB74-D8C8-4C81-AA9E-0A28BDCA8C40}" type="slidenum">
              <a:rPr lang="en-GB" smtClean="0"/>
              <a:t>23</a:t>
            </a:fld>
            <a:endParaRPr lang="en-GB"/>
          </a:p>
        </p:txBody>
      </p:sp>
    </p:spTree>
    <p:extLst>
      <p:ext uri="{BB962C8B-B14F-4D97-AF65-F5344CB8AC3E}">
        <p14:creationId xmlns:p14="http://schemas.microsoft.com/office/powerpoint/2010/main" val="3948337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 WARNING!  Highly emotive and may be triggering,</a:t>
            </a:r>
            <a:r>
              <a:rPr lang="en-GB" baseline="0" dirty="0"/>
              <a:t> please feel free to take time out</a:t>
            </a:r>
            <a:endParaRPr lang="en-GB" dirty="0"/>
          </a:p>
        </p:txBody>
      </p:sp>
      <p:sp>
        <p:nvSpPr>
          <p:cNvPr id="4" name="Slide Number Placeholder 3"/>
          <p:cNvSpPr>
            <a:spLocks noGrp="1"/>
          </p:cNvSpPr>
          <p:nvPr>
            <p:ph type="sldNum" sz="quarter" idx="10"/>
          </p:nvPr>
        </p:nvSpPr>
        <p:spPr/>
        <p:txBody>
          <a:bodyPr/>
          <a:lstStyle/>
          <a:p>
            <a:fld id="{2355BB74-D8C8-4C81-AA9E-0A28BDCA8C40}" type="slidenum">
              <a:rPr lang="en-GB" smtClean="0"/>
              <a:t>24</a:t>
            </a:fld>
            <a:endParaRPr lang="en-GB"/>
          </a:p>
        </p:txBody>
      </p:sp>
    </p:spTree>
    <p:extLst>
      <p:ext uri="{BB962C8B-B14F-4D97-AF65-F5344CB8AC3E}">
        <p14:creationId xmlns:p14="http://schemas.microsoft.com/office/powerpoint/2010/main" val="3381447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Co-located Central Referral Unit (CRU) Team </a:t>
            </a:r>
          </a:p>
          <a:p>
            <a:endParaRPr lang="en-GB" dirty="0"/>
          </a:p>
          <a:p>
            <a:r>
              <a:rPr lang="en-GB" b="1" dirty="0"/>
              <a:t>SBNI CSE Evaluation 2020. Recommendation 9</a:t>
            </a:r>
          </a:p>
          <a:p>
            <a:r>
              <a:rPr lang="en-GB" dirty="0"/>
              <a:t>‘It is recommended a social worker is based within PSNU CRU to aid joint decision making in respect of children and young persons’ concerns to enhance information sharing and merging the shared risk’.</a:t>
            </a:r>
          </a:p>
          <a:p>
            <a:endParaRPr lang="en-GB" dirty="0"/>
          </a:p>
          <a:p>
            <a:endParaRPr lang="en-GB" dirty="0"/>
          </a:p>
          <a:p>
            <a:endParaRPr lang="en-GB" dirty="0"/>
          </a:p>
          <a:p>
            <a:r>
              <a:rPr lang="en-GB" dirty="0"/>
              <a:t>Might be helpful to talk about the difference co-location has made in responding to potential CSE.</a:t>
            </a:r>
          </a:p>
          <a:p>
            <a:endParaRPr lang="en-GB" dirty="0"/>
          </a:p>
          <a:p>
            <a:r>
              <a:rPr lang="en-GB" dirty="0"/>
              <a:t>SOSCARE and NICHE</a:t>
            </a:r>
          </a:p>
        </p:txBody>
      </p:sp>
      <p:sp>
        <p:nvSpPr>
          <p:cNvPr id="4" name="Slide Number Placeholder 3"/>
          <p:cNvSpPr>
            <a:spLocks noGrp="1"/>
          </p:cNvSpPr>
          <p:nvPr>
            <p:ph type="sldNum" sz="quarter" idx="5"/>
          </p:nvPr>
        </p:nvSpPr>
        <p:spPr/>
        <p:txBody>
          <a:bodyPr/>
          <a:lstStyle/>
          <a:p>
            <a:fld id="{2355BB74-D8C8-4C81-AA9E-0A28BDCA8C40}" type="slidenum">
              <a:rPr lang="en-GB" smtClean="0"/>
              <a:t>25</a:t>
            </a:fld>
            <a:endParaRPr lang="en-GB"/>
          </a:p>
        </p:txBody>
      </p:sp>
    </p:spTree>
    <p:extLst>
      <p:ext uri="{BB962C8B-B14F-4D97-AF65-F5344CB8AC3E}">
        <p14:creationId xmlns:p14="http://schemas.microsoft.com/office/powerpoint/2010/main" val="1311765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26</a:t>
            </a:fld>
            <a:endParaRPr lang="en-GB"/>
          </a:p>
        </p:txBody>
      </p:sp>
    </p:spTree>
    <p:extLst>
      <p:ext uri="{BB962C8B-B14F-4D97-AF65-F5344CB8AC3E}">
        <p14:creationId xmlns:p14="http://schemas.microsoft.com/office/powerpoint/2010/main" val="3753442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27</a:t>
            </a:fld>
            <a:endParaRPr lang="en-GB"/>
          </a:p>
        </p:txBody>
      </p:sp>
    </p:spTree>
    <p:extLst>
      <p:ext uri="{BB962C8B-B14F-4D97-AF65-F5344CB8AC3E}">
        <p14:creationId xmlns:p14="http://schemas.microsoft.com/office/powerpoint/2010/main" val="969195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ask for the name and </a:t>
            </a:r>
            <a:r>
              <a:rPr lang="en-GB" dirty="0" err="1"/>
              <a:t>tel</a:t>
            </a:r>
            <a:r>
              <a:rPr lang="en-GB" dirty="0"/>
              <a:t> number &amp; email address of SW and Investigating officer IO – for ease of passing on info after the referral is made.</a:t>
            </a:r>
          </a:p>
        </p:txBody>
      </p:sp>
      <p:sp>
        <p:nvSpPr>
          <p:cNvPr id="4" name="Slide Number Placeholder 3"/>
          <p:cNvSpPr>
            <a:spLocks noGrp="1"/>
          </p:cNvSpPr>
          <p:nvPr>
            <p:ph type="sldNum" sz="quarter" idx="5"/>
          </p:nvPr>
        </p:nvSpPr>
        <p:spPr/>
        <p:txBody>
          <a:bodyPr/>
          <a:lstStyle/>
          <a:p>
            <a:fld id="{2355BB74-D8C8-4C81-AA9E-0A28BDCA8C40}" type="slidenum">
              <a:rPr lang="en-GB" smtClean="0"/>
              <a:t>28</a:t>
            </a:fld>
            <a:endParaRPr lang="en-GB"/>
          </a:p>
        </p:txBody>
      </p:sp>
    </p:spTree>
    <p:extLst>
      <p:ext uri="{BB962C8B-B14F-4D97-AF65-F5344CB8AC3E}">
        <p14:creationId xmlns:p14="http://schemas.microsoft.com/office/powerpoint/2010/main" val="3069959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When receiving an initial update from CRU, the DT should be asking for the names and email addresses of the appointed SW and PSNI investigating officer so that further information received can be quickly shared.</a:t>
            </a:r>
            <a:endParaRPr lang="en-GB" dirty="0"/>
          </a:p>
        </p:txBody>
      </p:sp>
      <p:sp>
        <p:nvSpPr>
          <p:cNvPr id="4" name="Slide Number Placeholder 3"/>
          <p:cNvSpPr>
            <a:spLocks noGrp="1"/>
          </p:cNvSpPr>
          <p:nvPr>
            <p:ph type="sldNum" sz="quarter" idx="10"/>
          </p:nvPr>
        </p:nvSpPr>
        <p:spPr/>
        <p:txBody>
          <a:bodyPr/>
          <a:lstStyle/>
          <a:p>
            <a:fld id="{2355BB74-D8C8-4C81-AA9E-0A28BDCA8C40}" type="slidenum">
              <a:rPr lang="en-GB" smtClean="0"/>
              <a:t>29</a:t>
            </a:fld>
            <a:endParaRPr lang="en-GB"/>
          </a:p>
        </p:txBody>
      </p:sp>
    </p:spTree>
    <p:extLst>
      <p:ext uri="{BB962C8B-B14F-4D97-AF65-F5344CB8AC3E}">
        <p14:creationId xmlns:p14="http://schemas.microsoft.com/office/powerpoint/2010/main" val="39966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3</a:t>
            </a:fld>
            <a:endParaRPr lang="en-GB"/>
          </a:p>
        </p:txBody>
      </p:sp>
    </p:spTree>
    <p:extLst>
      <p:ext uri="{BB962C8B-B14F-4D97-AF65-F5344CB8AC3E}">
        <p14:creationId xmlns:p14="http://schemas.microsoft.com/office/powerpoint/2010/main" val="3190557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30</a:t>
            </a:fld>
            <a:endParaRPr lang="en-GB"/>
          </a:p>
        </p:txBody>
      </p:sp>
    </p:spTree>
    <p:extLst>
      <p:ext uri="{BB962C8B-B14F-4D97-AF65-F5344CB8AC3E}">
        <p14:creationId xmlns:p14="http://schemas.microsoft.com/office/powerpoint/2010/main" val="3292347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Operation</a:t>
            </a:r>
            <a:r>
              <a:rPr lang="en-GB" baseline="0" dirty="0"/>
              <a:t> </a:t>
            </a:r>
            <a:r>
              <a:rPr lang="en-GB" baseline="0" dirty="0" err="1"/>
              <a:t>Makesafe</a:t>
            </a:r>
            <a:r>
              <a:rPr lang="en-GB" baseline="0" dirty="0"/>
              <a:t> – targeting CSE in the n</a:t>
            </a:r>
            <a:r>
              <a:rPr lang="en-GB" dirty="0"/>
              <a:t>ight time economy. </a:t>
            </a:r>
          </a:p>
        </p:txBody>
      </p:sp>
      <p:sp>
        <p:nvSpPr>
          <p:cNvPr id="4" name="Slide Number Placeholder 3"/>
          <p:cNvSpPr>
            <a:spLocks noGrp="1"/>
          </p:cNvSpPr>
          <p:nvPr>
            <p:ph type="sldNum" sz="quarter" idx="10"/>
          </p:nvPr>
        </p:nvSpPr>
        <p:spPr/>
        <p:txBody>
          <a:bodyPr/>
          <a:lstStyle/>
          <a:p>
            <a:fld id="{82A0D573-4214-FE4E-93A4-904CA4107723}" type="slidenum">
              <a:rPr lang="en-US" smtClean="0"/>
              <a:t>31</a:t>
            </a:fld>
            <a:endParaRPr lang="en-US"/>
          </a:p>
        </p:txBody>
      </p:sp>
    </p:spTree>
    <p:extLst>
      <p:ext uri="{BB962C8B-B14F-4D97-AF65-F5344CB8AC3E}">
        <p14:creationId xmlns:p14="http://schemas.microsoft.com/office/powerpoint/2010/main" val="189680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The animations we are about to watch were created by the Safeguarding Board for Northern Ireland (SBNI), Youth Action NI &amp; VOYPIC to raise awareness of Child Sexual Exploitation (CSE) as experienced by boys and young men.  Boys and young men developed the animations as a way for them to raise awareness amongst their generation of the risk of sexual exploitation.</a:t>
            </a:r>
          </a:p>
          <a:p>
            <a:endParaRPr lang="en-GB" dirty="0"/>
          </a:p>
          <a:p>
            <a:r>
              <a:rPr lang="en-GB" dirty="0"/>
              <a:t>What were the key messages?</a:t>
            </a:r>
          </a:p>
          <a:p>
            <a:r>
              <a:rPr lang="en-GB" dirty="0"/>
              <a:t>Key messages from the boys and young men were that they did not understand the term ‘exploitation’ and that it was important to explain what it was, as well as to show that it can happen to anyone in a variety of different ways, in different settings and by different types of people. </a:t>
            </a:r>
          </a:p>
          <a:p>
            <a:r>
              <a:rPr lang="en-GB" dirty="0"/>
              <a:t>They also said that the signposting of numbers to get help in relation to CSE issues affecting boys and young men needed to be clear and not confusing. They suggested that it should not be a poster or a card but an animation that can be shared on social media. </a:t>
            </a:r>
          </a:p>
          <a:p>
            <a:endParaRPr lang="en-GB" dirty="0"/>
          </a:p>
          <a:p>
            <a:r>
              <a:rPr lang="en-GB" dirty="0"/>
              <a:t>Links to these are available at the SBNI website and the EA Safeguarding &amp; Child Protection webpage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32</a:t>
            </a:fld>
            <a:endParaRPr lang="en-GB"/>
          </a:p>
        </p:txBody>
      </p:sp>
    </p:spTree>
    <p:extLst>
      <p:ext uri="{BB962C8B-B14F-4D97-AF65-F5344CB8AC3E}">
        <p14:creationId xmlns:p14="http://schemas.microsoft.com/office/powerpoint/2010/main" val="2568879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33</a:t>
            </a:fld>
            <a:endParaRPr lang="en-GB"/>
          </a:p>
        </p:txBody>
      </p:sp>
    </p:spTree>
    <p:extLst>
      <p:ext uri="{BB962C8B-B14F-4D97-AF65-F5344CB8AC3E}">
        <p14:creationId xmlns:p14="http://schemas.microsoft.com/office/powerpoint/2010/main" val="779733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34</a:t>
            </a:fld>
            <a:endParaRPr lang="en-GB"/>
          </a:p>
        </p:txBody>
      </p:sp>
    </p:spTree>
    <p:extLst>
      <p:ext uri="{BB962C8B-B14F-4D97-AF65-F5344CB8AC3E}">
        <p14:creationId xmlns:p14="http://schemas.microsoft.com/office/powerpoint/2010/main" val="308917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55BB74-D8C8-4C81-AA9E-0A28BDCA8C40}" type="slidenum">
              <a:rPr lang="en-GB" smtClean="0"/>
              <a:t>4</a:t>
            </a:fld>
            <a:endParaRPr lang="en-GB"/>
          </a:p>
        </p:txBody>
      </p:sp>
    </p:spTree>
    <p:extLst>
      <p:ext uri="{BB962C8B-B14F-4D97-AF65-F5344CB8AC3E}">
        <p14:creationId xmlns:p14="http://schemas.microsoft.com/office/powerpoint/2010/main" val="398585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55BB74-D8C8-4C81-AA9E-0A28BDCA8C40}" type="slidenum">
              <a:rPr lang="en-GB" smtClean="0"/>
              <a:t>5</a:t>
            </a:fld>
            <a:endParaRPr lang="en-GB"/>
          </a:p>
        </p:txBody>
      </p:sp>
    </p:spTree>
    <p:extLst>
      <p:ext uri="{BB962C8B-B14F-4D97-AF65-F5344CB8AC3E}">
        <p14:creationId xmlns:p14="http://schemas.microsoft.com/office/powerpoint/2010/main" val="92364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6</a:t>
            </a:fld>
            <a:endParaRPr lang="en-GB"/>
          </a:p>
        </p:txBody>
      </p:sp>
    </p:spTree>
    <p:extLst>
      <p:ext uri="{BB962C8B-B14F-4D97-AF65-F5344CB8AC3E}">
        <p14:creationId xmlns:p14="http://schemas.microsoft.com/office/powerpoint/2010/main" val="7465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7</a:t>
            </a:fld>
            <a:endParaRPr lang="en-GB"/>
          </a:p>
        </p:txBody>
      </p:sp>
    </p:spTree>
    <p:extLst>
      <p:ext uri="{BB962C8B-B14F-4D97-AF65-F5344CB8AC3E}">
        <p14:creationId xmlns:p14="http://schemas.microsoft.com/office/powerpoint/2010/main" val="299293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55BB74-D8C8-4C81-AA9E-0A28BDCA8C40}" type="slidenum">
              <a:rPr lang="en-GB" smtClean="0"/>
              <a:t>8</a:t>
            </a:fld>
            <a:endParaRPr lang="en-GB"/>
          </a:p>
        </p:txBody>
      </p:sp>
    </p:spTree>
    <p:extLst>
      <p:ext uri="{BB962C8B-B14F-4D97-AF65-F5344CB8AC3E}">
        <p14:creationId xmlns:p14="http://schemas.microsoft.com/office/powerpoint/2010/main" val="357940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55BB74-D8C8-4C81-AA9E-0A28BDCA8C40}" type="slidenum">
              <a:rPr lang="en-GB" smtClean="0"/>
              <a:t>9</a:t>
            </a:fld>
            <a:endParaRPr lang="en-GB"/>
          </a:p>
        </p:txBody>
      </p:sp>
    </p:spTree>
    <p:extLst>
      <p:ext uri="{BB962C8B-B14F-4D97-AF65-F5344CB8AC3E}">
        <p14:creationId xmlns:p14="http://schemas.microsoft.com/office/powerpoint/2010/main" val="32719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63242" y="316230"/>
            <a:ext cx="8877935" cy="3646170"/>
          </a:xfrm>
          <a:prstGeom prst="rect">
            <a:avLst/>
          </a:prstGeom>
        </p:spPr>
        <p:txBody>
          <a:bodyPr wrap="square" lIns="0" tIns="0" rIns="0" bIns="0">
            <a:spAutoFit/>
          </a:bodyPr>
          <a:lstStyle>
            <a:lvl1pPr>
              <a:defRPr sz="80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chemeClr val="tx1"/>
                </a:solidFill>
                <a:latin typeface="Calibri"/>
                <a:cs typeface="Calibri"/>
              </a:defRPr>
            </a:lvl1pPr>
          </a:lstStyle>
          <a:p>
            <a:endParaRPr/>
          </a:p>
        </p:txBody>
      </p:sp>
      <p:sp>
        <p:nvSpPr>
          <p:cNvPr id="3" name="Holder 3"/>
          <p:cNvSpPr>
            <a:spLocks noGrp="1"/>
          </p:cNvSpPr>
          <p:nvPr>
            <p:ph sz="half" idx="2"/>
          </p:nvPr>
        </p:nvSpPr>
        <p:spPr>
          <a:xfrm>
            <a:off x="700531" y="2575941"/>
            <a:ext cx="5151755" cy="5008880"/>
          </a:xfrm>
          <a:prstGeom prst="rect">
            <a:avLst/>
          </a:prstGeom>
        </p:spPr>
        <p:txBody>
          <a:bodyPr wrap="square" lIns="0" tIns="0" rIns="0" bIns="0">
            <a:spAutoFit/>
          </a:bodyPr>
          <a:lstStyle>
            <a:lvl1pPr>
              <a:defRPr sz="2550" b="1" i="0">
                <a:solidFill>
                  <a:schemeClr val="tx1"/>
                </a:solidFill>
                <a:latin typeface="Arial"/>
                <a:cs typeface="Arial"/>
              </a:defRPr>
            </a:lvl1pPr>
          </a:lstStyle>
          <a:p>
            <a:endParaRPr/>
          </a:p>
        </p:txBody>
      </p:sp>
      <p:sp>
        <p:nvSpPr>
          <p:cNvPr id="4" name="Holder 4"/>
          <p:cNvSpPr>
            <a:spLocks noGrp="1"/>
          </p:cNvSpPr>
          <p:nvPr>
            <p:ph sz="half" idx="3"/>
          </p:nvPr>
        </p:nvSpPr>
        <p:spPr>
          <a:xfrm>
            <a:off x="6685280" y="2575941"/>
            <a:ext cx="4873625" cy="5008880"/>
          </a:xfrm>
          <a:prstGeom prst="rect">
            <a:avLst/>
          </a:prstGeom>
        </p:spPr>
        <p:txBody>
          <a:bodyPr wrap="square" lIns="0" tIns="0" rIns="0" bIns="0">
            <a:spAutoFit/>
          </a:bodyPr>
          <a:lstStyle>
            <a:lvl1pPr>
              <a:defRPr sz="255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Powerpoint Elements - 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305" y="8488867"/>
            <a:ext cx="1164602" cy="880978"/>
          </a:xfrm>
          <a:prstGeom prst="rect">
            <a:avLst/>
          </a:prstGeom>
        </p:spPr>
      </p:pic>
    </p:spTree>
    <p:extLst>
      <p:ext uri="{BB962C8B-B14F-4D97-AF65-F5344CB8AC3E}">
        <p14:creationId xmlns:p14="http://schemas.microsoft.com/office/powerpoint/2010/main" val="2049150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4964" y="3643629"/>
            <a:ext cx="8754871" cy="1245235"/>
          </a:xfrm>
          <a:prstGeom prst="rect">
            <a:avLst/>
          </a:prstGeom>
        </p:spPr>
        <p:txBody>
          <a:bodyPr wrap="square" lIns="0" tIns="0" rIns="0" bIns="0">
            <a:spAutoFit/>
          </a:bodyPr>
          <a:lstStyle>
            <a:lvl1pPr>
              <a:defRPr sz="8000" b="0" i="0">
                <a:solidFill>
                  <a:schemeClr val="tx1"/>
                </a:solidFill>
                <a:latin typeface="Calibri"/>
                <a:cs typeface="Calibri"/>
              </a:defRPr>
            </a:lvl1pPr>
          </a:lstStyle>
          <a:p>
            <a:endParaRPr/>
          </a:p>
        </p:txBody>
      </p:sp>
      <p:sp>
        <p:nvSpPr>
          <p:cNvPr id="3" name="Holder 3"/>
          <p:cNvSpPr>
            <a:spLocks noGrp="1"/>
          </p:cNvSpPr>
          <p:nvPr>
            <p:ph type="body" idx="1"/>
          </p:nvPr>
        </p:nvSpPr>
        <p:spPr>
          <a:xfrm>
            <a:off x="2867786" y="3398646"/>
            <a:ext cx="7269226" cy="3440429"/>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app=desktop&amp;v=75T_bgSgW8k&amp;feature=emb_log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feguardingni.org/home/children-and-young-peopl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WsbYHI-rZOE&amp;t=7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hyperlink" Target="https://vimeo.com/871009850" TargetMode="External"/><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vimeo.com/871009810" TargetMode="External"/><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hyperlink" Target="https://vimeo.com/871009888" TargetMode="External"/><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hyperlink" Target="https://www.eani.org.uk/school-management/safeguarding-and-child-protection/resources/child-sexual-exploitationabuse" TargetMode="External"/><Relationship Id="rId7" Type="http://schemas.openxmlformats.org/officeDocument/2006/relationships/hyperlink" Target="https://www.childline.org.uk/info-advice/bullying-abuse-safety/abuse-safety/full-stor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nspcc.org.uk/what-is-child-abuse/types-of-abuse/child-sexual-exploitation/" TargetMode="External"/><Relationship Id="rId5" Type="http://schemas.openxmlformats.org/officeDocument/2006/relationships/hyperlink" Target="https://www.psni.police.uk/safety-and-support/keeping-safe/child-sexual-exploitation" TargetMode="External"/><Relationship Id="rId4" Type="http://schemas.openxmlformats.org/officeDocument/2006/relationships/hyperlink" Target="https://www.safeguardingni.org/children-and-young-people/advice-professionals-and-volunteers/child-sexual-exploitation-cs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0" y="4846320"/>
            <a:ext cx="8178800" cy="4907280"/>
          </a:xfrm>
          <a:prstGeom prst="rect">
            <a:avLst/>
          </a:prstGeom>
        </p:spPr>
      </p:pic>
      <p:sp>
        <p:nvSpPr>
          <p:cNvPr id="2" name="Title 1"/>
          <p:cNvSpPr>
            <a:spLocks noGrp="1"/>
          </p:cNvSpPr>
          <p:nvPr>
            <p:ph type="ctrTitle"/>
          </p:nvPr>
        </p:nvSpPr>
        <p:spPr>
          <a:xfrm>
            <a:off x="2063432" y="1295400"/>
            <a:ext cx="9468168" cy="2954655"/>
          </a:xfrm>
        </p:spPr>
        <p:txBody>
          <a:bodyPr/>
          <a:lstStyle/>
          <a:p>
            <a:pPr algn="ctr"/>
            <a:r>
              <a:rPr lang="en-GB" sz="9600" b="1" dirty="0"/>
              <a:t>Child Sexual Exploitation (CSE)</a:t>
            </a:r>
          </a:p>
        </p:txBody>
      </p:sp>
      <p:sp>
        <p:nvSpPr>
          <p:cNvPr id="3" name="Subtitle 2"/>
          <p:cNvSpPr>
            <a:spLocks noGrp="1"/>
          </p:cNvSpPr>
          <p:nvPr>
            <p:ph type="subTitle" idx="4"/>
          </p:nvPr>
        </p:nvSpPr>
        <p:spPr>
          <a:xfrm>
            <a:off x="2099601" y="4720870"/>
            <a:ext cx="8990647" cy="2893100"/>
          </a:xfrm>
        </p:spPr>
        <p:txBody>
          <a:bodyPr/>
          <a:lstStyle/>
          <a:p>
            <a:pPr algn="ctr"/>
            <a:r>
              <a:rPr lang="en-GB" sz="3600" spc="-20" dirty="0"/>
              <a:t>Safeguarding</a:t>
            </a:r>
            <a:r>
              <a:rPr lang="en-GB" sz="3600" spc="-125" dirty="0"/>
              <a:t> </a:t>
            </a:r>
            <a:r>
              <a:rPr lang="en-GB" sz="3600" dirty="0"/>
              <a:t>Children</a:t>
            </a:r>
            <a:r>
              <a:rPr lang="en-GB" sz="3600" spc="-160" dirty="0"/>
              <a:t> </a:t>
            </a:r>
            <a:r>
              <a:rPr lang="en-GB" sz="3600" dirty="0"/>
              <a:t>and</a:t>
            </a:r>
            <a:r>
              <a:rPr lang="en-GB" sz="3600" spc="-160" dirty="0"/>
              <a:t> </a:t>
            </a:r>
            <a:r>
              <a:rPr lang="en-GB" sz="3600" spc="-55" dirty="0"/>
              <a:t>Young</a:t>
            </a:r>
            <a:r>
              <a:rPr lang="en-GB" sz="3600" spc="-150" dirty="0"/>
              <a:t> </a:t>
            </a:r>
            <a:r>
              <a:rPr lang="en-GB" sz="3600" spc="-10" dirty="0"/>
              <a:t>People</a:t>
            </a:r>
          </a:p>
          <a:p>
            <a:pPr algn="ctr"/>
            <a:r>
              <a:rPr lang="en-GB" sz="2800" spc="-10" dirty="0">
                <a:solidFill>
                  <a:srgbClr val="7030A0"/>
                </a:solidFill>
              </a:rPr>
              <a:t>Kelly Gallagher PSNI</a:t>
            </a:r>
          </a:p>
          <a:p>
            <a:pPr algn="ctr"/>
            <a:r>
              <a:rPr lang="en-GB" sz="2800" dirty="0">
                <a:solidFill>
                  <a:srgbClr val="7030A0"/>
                </a:solidFill>
              </a:rPr>
              <a:t>Aisha Sloan NHSCT</a:t>
            </a:r>
          </a:p>
          <a:p>
            <a:pPr algn="ctr"/>
            <a:r>
              <a:rPr lang="en-GB" sz="2800" dirty="0">
                <a:solidFill>
                  <a:srgbClr val="7030A0"/>
                </a:solidFill>
              </a:rPr>
              <a:t>Therese Moran EANI</a:t>
            </a:r>
          </a:p>
          <a:p>
            <a:pPr algn="ctr"/>
            <a:endParaRPr lang="en-GB" sz="3600" dirty="0">
              <a:solidFill>
                <a:srgbClr val="7030A0"/>
              </a:solidFill>
            </a:endParaRPr>
          </a:p>
          <a:p>
            <a:endParaRPr lang="en-GB" dirty="0"/>
          </a:p>
        </p:txBody>
      </p:sp>
      <p:pic>
        <p:nvPicPr>
          <p:cNvPr id="5" name="Picture 4">
            <a:extLst>
              <a:ext uri="{FF2B5EF4-FFF2-40B4-BE49-F238E27FC236}">
                <a16:creationId xmlns:a16="http://schemas.microsoft.com/office/drawing/2014/main" id="{7BE7690E-DFFA-DC77-D3D0-105816960789}"/>
              </a:ext>
            </a:extLst>
          </p:cNvPr>
          <p:cNvPicPr>
            <a:picLocks noChangeAspect="1"/>
          </p:cNvPicPr>
          <p:nvPr/>
        </p:nvPicPr>
        <p:blipFill>
          <a:blip r:embed="rId4"/>
          <a:stretch>
            <a:fillRect/>
          </a:stretch>
        </p:blipFill>
        <p:spPr>
          <a:xfrm>
            <a:off x="195154" y="8211979"/>
            <a:ext cx="1582846" cy="1143000"/>
          </a:xfrm>
          <a:prstGeom prst="rect">
            <a:avLst/>
          </a:prstGeom>
        </p:spPr>
      </p:pic>
      <p:pic>
        <p:nvPicPr>
          <p:cNvPr id="7" name="Picture 6">
            <a:extLst>
              <a:ext uri="{FF2B5EF4-FFF2-40B4-BE49-F238E27FC236}">
                <a16:creationId xmlns:a16="http://schemas.microsoft.com/office/drawing/2014/main" id="{71193C6E-1299-F901-CB41-EAAA03BB4585}"/>
              </a:ext>
            </a:extLst>
          </p:cNvPr>
          <p:cNvPicPr>
            <a:picLocks noChangeAspect="1"/>
          </p:cNvPicPr>
          <p:nvPr/>
        </p:nvPicPr>
        <p:blipFill>
          <a:blip r:embed="rId5"/>
          <a:stretch>
            <a:fillRect/>
          </a:stretch>
        </p:blipFill>
        <p:spPr>
          <a:xfrm>
            <a:off x="1778000" y="7640479"/>
            <a:ext cx="1214438" cy="1143000"/>
          </a:xfrm>
          <a:prstGeom prst="rect">
            <a:avLst/>
          </a:prstGeom>
        </p:spPr>
      </p:pic>
      <p:pic>
        <p:nvPicPr>
          <p:cNvPr id="11" name="Picture 10">
            <a:extLst>
              <a:ext uri="{FF2B5EF4-FFF2-40B4-BE49-F238E27FC236}">
                <a16:creationId xmlns:a16="http://schemas.microsoft.com/office/drawing/2014/main" id="{9EAE3DA2-FA60-0999-AA1B-B26175FF00E5}"/>
              </a:ext>
            </a:extLst>
          </p:cNvPr>
          <p:cNvPicPr>
            <a:picLocks noChangeAspect="1"/>
          </p:cNvPicPr>
          <p:nvPr/>
        </p:nvPicPr>
        <p:blipFill>
          <a:blip r:embed="rId6"/>
          <a:stretch>
            <a:fillRect/>
          </a:stretch>
        </p:blipFill>
        <p:spPr>
          <a:xfrm>
            <a:off x="2082910" y="8981754"/>
            <a:ext cx="2514600" cy="746449"/>
          </a:xfrm>
          <a:prstGeom prst="rect">
            <a:avLst/>
          </a:prstGeom>
        </p:spPr>
      </p:pic>
    </p:spTree>
    <p:extLst>
      <p:ext uri="{BB962C8B-B14F-4D97-AF65-F5344CB8AC3E}">
        <p14:creationId xmlns:p14="http://schemas.microsoft.com/office/powerpoint/2010/main" val="255495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847F-9054-3429-0EFF-E78D8C50D763}"/>
              </a:ext>
            </a:extLst>
          </p:cNvPr>
          <p:cNvSpPr>
            <a:spLocks noGrp="1"/>
          </p:cNvSpPr>
          <p:nvPr>
            <p:ph type="title"/>
          </p:nvPr>
        </p:nvSpPr>
        <p:spPr>
          <a:xfrm>
            <a:off x="2235200" y="1371600"/>
            <a:ext cx="8754871" cy="13911501"/>
          </a:xfrm>
        </p:spPr>
        <p:txBody>
          <a:bodyPr/>
          <a:lstStyle/>
          <a:p>
            <a:pPr algn="l"/>
            <a:r>
              <a:rPr lang="en-GB" b="1" dirty="0"/>
              <a:t>      </a:t>
            </a:r>
            <a:r>
              <a:rPr lang="en-GB" b="1" u="sng" dirty="0">
                <a:solidFill>
                  <a:srgbClr val="7030A0"/>
                </a:solidFill>
              </a:rPr>
              <a:t>Disclosure</a:t>
            </a:r>
            <a:br>
              <a:rPr lang="en-GB" b="1" dirty="0"/>
            </a:br>
            <a:br>
              <a:rPr lang="en-GB" b="1" dirty="0"/>
            </a:br>
            <a:r>
              <a:rPr lang="en-GB" sz="2400" dirty="0" err="1"/>
              <a:t>Disclosure</a:t>
            </a:r>
            <a:r>
              <a:rPr lang="en-GB" sz="2400" dirty="0"/>
              <a:t> is where the child </a:t>
            </a:r>
            <a:r>
              <a:rPr lang="en-GB" sz="2800" b="1" dirty="0"/>
              <a:t>has told or indicated to a person </a:t>
            </a:r>
            <a:r>
              <a:rPr lang="en-GB" sz="2400" dirty="0"/>
              <a:t>what has happened to them, sometimes in full, but often only part of the picture. </a:t>
            </a:r>
            <a:br>
              <a:rPr lang="en-GB" sz="2400" dirty="0"/>
            </a:br>
            <a:br>
              <a:rPr lang="en-GB" sz="2400" dirty="0"/>
            </a:br>
            <a:r>
              <a:rPr lang="en-GB" sz="2400" dirty="0"/>
              <a:t>Disclosure should be seen as a </a:t>
            </a:r>
            <a:r>
              <a:rPr lang="en-GB" sz="2800" b="1" dirty="0"/>
              <a:t>process</a:t>
            </a:r>
            <a:r>
              <a:rPr lang="en-GB" sz="2400" dirty="0"/>
              <a:t> </a:t>
            </a:r>
            <a:r>
              <a:rPr lang="en-GB" sz="2800" b="1" dirty="0"/>
              <a:t>rather than a one-off event</a:t>
            </a:r>
            <a:r>
              <a:rPr lang="en-GB" sz="2400" dirty="0"/>
              <a:t>, with the child working out what has happened, how to tell and whom they can trust. </a:t>
            </a:r>
            <a:br>
              <a:rPr lang="en-GB" sz="2400" dirty="0"/>
            </a:br>
            <a:br>
              <a:rPr lang="en-GB" sz="2400" dirty="0"/>
            </a:br>
            <a:r>
              <a:rPr lang="en-GB" sz="2800" b="1" dirty="0"/>
              <a:t>Disclosure may not be deliberate</a:t>
            </a:r>
            <a:r>
              <a:rPr lang="en-GB" sz="2400" b="1" dirty="0"/>
              <a:t> - </a:t>
            </a:r>
            <a:r>
              <a:rPr lang="en-GB" sz="2400" dirty="0"/>
              <a:t>abuse may be identified through conversations with the child. </a:t>
            </a:r>
            <a:br>
              <a:rPr lang="en-GB" sz="2400" dirty="0"/>
            </a:br>
            <a:br>
              <a:rPr lang="en-GB" sz="2400" dirty="0"/>
            </a:br>
            <a:r>
              <a:rPr lang="en-GB" sz="2400" b="1" dirty="0">
                <a:solidFill>
                  <a:srgbClr val="7030A0"/>
                </a:solidFill>
              </a:rPr>
              <a:t>NB. The child’s account should not be probed - this will be done by specially trained Police Officers and Social Workers during </a:t>
            </a:r>
            <a:r>
              <a:rPr lang="en-GB" sz="2400" b="1" i="1" dirty="0">
                <a:solidFill>
                  <a:srgbClr val="7030A0"/>
                </a:solidFill>
              </a:rPr>
              <a:t>Achieving Best Evidence </a:t>
            </a:r>
            <a:r>
              <a:rPr lang="en-GB" sz="2400" b="1" dirty="0">
                <a:solidFill>
                  <a:srgbClr val="7030A0"/>
                </a:solidFill>
              </a:rPr>
              <a:t>(ABE) interview.</a:t>
            </a:r>
            <a:br>
              <a:rPr lang="en-GB" b="1" dirty="0">
                <a:solidFill>
                  <a:srgbClr val="7030A0"/>
                </a:solidFill>
              </a:rPr>
            </a:br>
            <a:br>
              <a:rPr lang="en-GB" b="1" dirty="0"/>
            </a:br>
            <a:br>
              <a:rPr lang="en-GB" b="1" dirty="0"/>
            </a:br>
            <a:br>
              <a:rPr lang="en-GB" b="1" dirty="0"/>
            </a:br>
            <a:br>
              <a:rPr lang="en-GB" b="1" dirty="0"/>
            </a:br>
            <a:endParaRPr lang="en-GB" b="1" dirty="0"/>
          </a:p>
        </p:txBody>
      </p:sp>
    </p:spTree>
    <p:extLst>
      <p:ext uri="{BB962C8B-B14F-4D97-AF65-F5344CB8AC3E}">
        <p14:creationId xmlns:p14="http://schemas.microsoft.com/office/powerpoint/2010/main" val="84935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290" y="2723287"/>
            <a:ext cx="9753600" cy="430702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290" y="2737705"/>
            <a:ext cx="9753599" cy="430702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74322" y="5820893"/>
            <a:ext cx="3558370" cy="430703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35186" y="1379154"/>
            <a:ext cx="4160380" cy="594340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300" y="2708867"/>
            <a:ext cx="9753604" cy="4307024"/>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836" y="834638"/>
            <a:ext cx="3414791" cy="4817773"/>
          </a:xfrm>
        </p:spPr>
        <p:txBody>
          <a:bodyPr anchor="b">
            <a:normAutofit/>
          </a:bodyPr>
          <a:lstStyle/>
          <a:p>
            <a:pPr algn="r"/>
            <a:r>
              <a:rPr lang="en-GB" sz="5000" b="1">
                <a:solidFill>
                  <a:srgbClr val="FFFFFF"/>
                </a:solidFill>
              </a:rPr>
              <a:t>Barriers to disclosure</a:t>
            </a:r>
          </a:p>
        </p:txBody>
      </p:sp>
      <p:sp>
        <p:nvSpPr>
          <p:cNvPr id="3" name="Text Placeholder 2"/>
          <p:cNvSpPr>
            <a:spLocks noGrp="1"/>
          </p:cNvSpPr>
          <p:nvPr>
            <p:ph type="body" idx="1"/>
          </p:nvPr>
        </p:nvSpPr>
        <p:spPr>
          <a:xfrm>
            <a:off x="5130942" y="923704"/>
            <a:ext cx="6992371" cy="7887712"/>
          </a:xfrm>
        </p:spPr>
        <p:style>
          <a:lnRef idx="1">
            <a:schemeClr val="accent3"/>
          </a:lnRef>
          <a:fillRef idx="2">
            <a:schemeClr val="accent3"/>
          </a:fillRef>
          <a:effectRef idx="1">
            <a:schemeClr val="accent3"/>
          </a:effectRef>
          <a:fontRef idx="minor">
            <a:schemeClr val="dk1"/>
          </a:fontRef>
        </p:style>
        <p:txBody>
          <a:bodyPr anchor="ctr">
            <a:normAutofit/>
          </a:bodyPr>
          <a:lstStyle/>
          <a:p>
            <a:pPr marL="457200" indent="-457200">
              <a:spcAft>
                <a:spcPts val="600"/>
              </a:spcAft>
              <a:buFont typeface="Arial" panose="020B0604020202020204" pitchFamily="34" charset="0"/>
              <a:buChar char="•"/>
            </a:pPr>
            <a:endParaRPr lang="en-GB" sz="2500"/>
          </a:p>
          <a:p>
            <a:pPr marL="457200" indent="-457200">
              <a:spcAft>
                <a:spcPts val="600"/>
              </a:spcAft>
              <a:buFont typeface="Arial" panose="020B0604020202020204" pitchFamily="34" charset="0"/>
              <a:buChar char="•"/>
            </a:pPr>
            <a:r>
              <a:rPr lang="en-GB" sz="2500"/>
              <a:t>The child has been groomed not to tell – shame, fear, being told to keep it a secret or believing they are to blame</a:t>
            </a:r>
          </a:p>
          <a:p>
            <a:pPr marL="457200" indent="-457200">
              <a:spcAft>
                <a:spcPts val="600"/>
              </a:spcAft>
              <a:buFont typeface="Arial" panose="020B0604020202020204" pitchFamily="34" charset="0"/>
              <a:buChar char="•"/>
            </a:pPr>
            <a:endParaRPr lang="en-GB" sz="2500"/>
          </a:p>
          <a:p>
            <a:pPr marL="457200" indent="-457200">
              <a:spcAft>
                <a:spcPts val="600"/>
              </a:spcAft>
              <a:buFont typeface="Arial" panose="020B0604020202020204" pitchFamily="34" charset="0"/>
              <a:buChar char="•"/>
            </a:pPr>
            <a:r>
              <a:rPr lang="en-GB" sz="2500"/>
              <a:t>They might not recognise they are being groomed and may see the offender as a friend/boyfriend/girlfriend</a:t>
            </a:r>
          </a:p>
          <a:p>
            <a:pPr marL="457200" indent="-457200">
              <a:spcAft>
                <a:spcPts val="600"/>
              </a:spcAft>
              <a:buFont typeface="Arial" panose="020B0604020202020204" pitchFamily="34" charset="0"/>
              <a:buChar char="•"/>
            </a:pPr>
            <a:endParaRPr lang="en-GB" sz="2500"/>
          </a:p>
          <a:p>
            <a:pPr marL="457200" indent="-457200">
              <a:spcAft>
                <a:spcPts val="600"/>
              </a:spcAft>
              <a:buFont typeface="Arial" panose="020B0604020202020204" pitchFamily="34" charset="0"/>
              <a:buChar char="•"/>
            </a:pPr>
            <a:r>
              <a:rPr lang="en-GB" sz="2500"/>
              <a:t>Additional challenges when it is online – easier for the offender to be secretive by lying about their age or identity</a:t>
            </a:r>
          </a:p>
          <a:p>
            <a:pPr>
              <a:spcAft>
                <a:spcPts val="600"/>
              </a:spcAft>
            </a:pPr>
            <a:endParaRPr lang="en-GB" sz="2500"/>
          </a:p>
          <a:p>
            <a:pPr marL="457200" indent="-457200">
              <a:spcAft>
                <a:spcPts val="600"/>
              </a:spcAft>
              <a:buFont typeface="Arial" panose="020B0604020202020204" pitchFamily="34" charset="0"/>
              <a:buChar char="•"/>
            </a:pPr>
            <a:r>
              <a:rPr lang="en-GB" sz="2500"/>
              <a:t>Offenders often request indecent images to prevent disclosure.  It is unlikely a child will tell you they have been abused online – </a:t>
            </a:r>
            <a:r>
              <a:rPr lang="en-GB" sz="2500" b="1"/>
              <a:t>more likely to be discovered by somebody</a:t>
            </a:r>
          </a:p>
          <a:p>
            <a:pPr marL="457200" indent="-457200">
              <a:spcAft>
                <a:spcPts val="600"/>
              </a:spcAft>
              <a:buFont typeface="Arial" panose="020B0604020202020204" pitchFamily="34" charset="0"/>
              <a:buChar char="•"/>
            </a:pPr>
            <a:endParaRPr lang="en-GB" sz="2500"/>
          </a:p>
        </p:txBody>
      </p:sp>
    </p:spTree>
    <p:extLst>
      <p:ext uri="{BB962C8B-B14F-4D97-AF65-F5344CB8AC3E}">
        <p14:creationId xmlns:p14="http://schemas.microsoft.com/office/powerpoint/2010/main" val="163184157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6381" y="3872293"/>
            <a:ext cx="3006090" cy="1239520"/>
            <a:chOff x="4576381" y="3872293"/>
            <a:chExt cx="3006090" cy="1239520"/>
          </a:xfrm>
        </p:grpSpPr>
        <p:sp>
          <p:nvSpPr>
            <p:cNvPr id="3" name="object 3"/>
            <p:cNvSpPr/>
            <p:nvPr/>
          </p:nvSpPr>
          <p:spPr>
            <a:xfrm>
              <a:off x="4581144" y="3877055"/>
              <a:ext cx="2996565" cy="1229995"/>
            </a:xfrm>
            <a:custGeom>
              <a:avLst/>
              <a:gdLst/>
              <a:ahLst/>
              <a:cxnLst/>
              <a:rect l="l" t="t" r="r" b="b"/>
              <a:pathLst>
                <a:path w="2996565" h="1229995">
                  <a:moveTo>
                    <a:pt x="1498091" y="0"/>
                  </a:moveTo>
                  <a:lnTo>
                    <a:pt x="1431358" y="599"/>
                  </a:lnTo>
                  <a:lnTo>
                    <a:pt x="1365373" y="2380"/>
                  </a:lnTo>
                  <a:lnTo>
                    <a:pt x="1300196" y="5317"/>
                  </a:lnTo>
                  <a:lnTo>
                    <a:pt x="1235888" y="9387"/>
                  </a:lnTo>
                  <a:lnTo>
                    <a:pt x="1172511" y="14563"/>
                  </a:lnTo>
                  <a:lnTo>
                    <a:pt x="1110125" y="20821"/>
                  </a:lnTo>
                  <a:lnTo>
                    <a:pt x="1048792" y="28135"/>
                  </a:lnTo>
                  <a:lnTo>
                    <a:pt x="988571" y="36481"/>
                  </a:lnTo>
                  <a:lnTo>
                    <a:pt x="929524" y="45834"/>
                  </a:lnTo>
                  <a:lnTo>
                    <a:pt x="871712" y="56169"/>
                  </a:lnTo>
                  <a:lnTo>
                    <a:pt x="815196" y="67460"/>
                  </a:lnTo>
                  <a:lnTo>
                    <a:pt x="760036" y="79684"/>
                  </a:lnTo>
                  <a:lnTo>
                    <a:pt x="706294" y="92813"/>
                  </a:lnTo>
                  <a:lnTo>
                    <a:pt x="654030" y="106825"/>
                  </a:lnTo>
                  <a:lnTo>
                    <a:pt x="603305" y="121693"/>
                  </a:lnTo>
                  <a:lnTo>
                    <a:pt x="554181" y="137393"/>
                  </a:lnTo>
                  <a:lnTo>
                    <a:pt x="506717" y="153900"/>
                  </a:lnTo>
                  <a:lnTo>
                    <a:pt x="460975" y="171188"/>
                  </a:lnTo>
                  <a:lnTo>
                    <a:pt x="417016" y="189233"/>
                  </a:lnTo>
                  <a:lnTo>
                    <a:pt x="374900" y="208009"/>
                  </a:lnTo>
                  <a:lnTo>
                    <a:pt x="334689" y="227493"/>
                  </a:lnTo>
                  <a:lnTo>
                    <a:pt x="296443" y="247658"/>
                  </a:lnTo>
                  <a:lnTo>
                    <a:pt x="260224" y="268479"/>
                  </a:lnTo>
                  <a:lnTo>
                    <a:pt x="226091" y="289933"/>
                  </a:lnTo>
                  <a:lnTo>
                    <a:pt x="194107" y="311993"/>
                  </a:lnTo>
                  <a:lnTo>
                    <a:pt x="136826" y="357833"/>
                  </a:lnTo>
                  <a:lnTo>
                    <a:pt x="88867" y="405800"/>
                  </a:lnTo>
                  <a:lnTo>
                    <a:pt x="50718" y="455693"/>
                  </a:lnTo>
                  <a:lnTo>
                    <a:pt x="22866" y="507313"/>
                  </a:lnTo>
                  <a:lnTo>
                    <a:pt x="5797" y="560460"/>
                  </a:lnTo>
                  <a:lnTo>
                    <a:pt x="0" y="614934"/>
                  </a:lnTo>
                  <a:lnTo>
                    <a:pt x="1459" y="642323"/>
                  </a:lnTo>
                  <a:lnTo>
                    <a:pt x="12953" y="696159"/>
                  </a:lnTo>
                  <a:lnTo>
                    <a:pt x="35474" y="748567"/>
                  </a:lnTo>
                  <a:lnTo>
                    <a:pt x="68536" y="799349"/>
                  </a:lnTo>
                  <a:lnTo>
                    <a:pt x="111651" y="848304"/>
                  </a:lnTo>
                  <a:lnTo>
                    <a:pt x="164331" y="895232"/>
                  </a:lnTo>
                  <a:lnTo>
                    <a:pt x="226091" y="939934"/>
                  </a:lnTo>
                  <a:lnTo>
                    <a:pt x="260224" y="961388"/>
                  </a:lnTo>
                  <a:lnTo>
                    <a:pt x="296443" y="982209"/>
                  </a:lnTo>
                  <a:lnTo>
                    <a:pt x="334689" y="1002374"/>
                  </a:lnTo>
                  <a:lnTo>
                    <a:pt x="374900" y="1021858"/>
                  </a:lnTo>
                  <a:lnTo>
                    <a:pt x="417016" y="1040634"/>
                  </a:lnTo>
                  <a:lnTo>
                    <a:pt x="460975" y="1058679"/>
                  </a:lnTo>
                  <a:lnTo>
                    <a:pt x="506717" y="1075967"/>
                  </a:lnTo>
                  <a:lnTo>
                    <a:pt x="554181" y="1092474"/>
                  </a:lnTo>
                  <a:lnTo>
                    <a:pt x="603305" y="1108174"/>
                  </a:lnTo>
                  <a:lnTo>
                    <a:pt x="654030" y="1123042"/>
                  </a:lnTo>
                  <a:lnTo>
                    <a:pt x="706294" y="1137054"/>
                  </a:lnTo>
                  <a:lnTo>
                    <a:pt x="760036" y="1150183"/>
                  </a:lnTo>
                  <a:lnTo>
                    <a:pt x="815196" y="1162407"/>
                  </a:lnTo>
                  <a:lnTo>
                    <a:pt x="871712" y="1173698"/>
                  </a:lnTo>
                  <a:lnTo>
                    <a:pt x="929524" y="1184033"/>
                  </a:lnTo>
                  <a:lnTo>
                    <a:pt x="988571" y="1193386"/>
                  </a:lnTo>
                  <a:lnTo>
                    <a:pt x="1048792" y="1201732"/>
                  </a:lnTo>
                  <a:lnTo>
                    <a:pt x="1110125" y="1209046"/>
                  </a:lnTo>
                  <a:lnTo>
                    <a:pt x="1172511" y="1215304"/>
                  </a:lnTo>
                  <a:lnTo>
                    <a:pt x="1235888" y="1220480"/>
                  </a:lnTo>
                  <a:lnTo>
                    <a:pt x="1300196" y="1224550"/>
                  </a:lnTo>
                  <a:lnTo>
                    <a:pt x="1365373" y="1227487"/>
                  </a:lnTo>
                  <a:lnTo>
                    <a:pt x="1431358" y="1229268"/>
                  </a:lnTo>
                  <a:lnTo>
                    <a:pt x="1498091" y="1229868"/>
                  </a:lnTo>
                  <a:lnTo>
                    <a:pt x="1564825" y="1229268"/>
                  </a:lnTo>
                  <a:lnTo>
                    <a:pt x="1630810" y="1227487"/>
                  </a:lnTo>
                  <a:lnTo>
                    <a:pt x="1695987" y="1224550"/>
                  </a:lnTo>
                  <a:lnTo>
                    <a:pt x="1760295" y="1220480"/>
                  </a:lnTo>
                  <a:lnTo>
                    <a:pt x="1823672" y="1215304"/>
                  </a:lnTo>
                  <a:lnTo>
                    <a:pt x="1886058" y="1209046"/>
                  </a:lnTo>
                  <a:lnTo>
                    <a:pt x="1947391" y="1201732"/>
                  </a:lnTo>
                  <a:lnTo>
                    <a:pt x="2007612" y="1193386"/>
                  </a:lnTo>
                  <a:lnTo>
                    <a:pt x="2066659" y="1184033"/>
                  </a:lnTo>
                  <a:lnTo>
                    <a:pt x="2124471" y="1173698"/>
                  </a:lnTo>
                  <a:lnTo>
                    <a:pt x="2180987" y="1162407"/>
                  </a:lnTo>
                  <a:lnTo>
                    <a:pt x="2236147" y="1150183"/>
                  </a:lnTo>
                  <a:lnTo>
                    <a:pt x="2289889" y="1137054"/>
                  </a:lnTo>
                  <a:lnTo>
                    <a:pt x="2342153" y="1123042"/>
                  </a:lnTo>
                  <a:lnTo>
                    <a:pt x="2392878" y="1108174"/>
                  </a:lnTo>
                  <a:lnTo>
                    <a:pt x="2442002" y="1092474"/>
                  </a:lnTo>
                  <a:lnTo>
                    <a:pt x="2489466" y="1075967"/>
                  </a:lnTo>
                  <a:lnTo>
                    <a:pt x="2535208" y="1058679"/>
                  </a:lnTo>
                  <a:lnTo>
                    <a:pt x="2579167" y="1040634"/>
                  </a:lnTo>
                  <a:lnTo>
                    <a:pt x="2621283" y="1021858"/>
                  </a:lnTo>
                  <a:lnTo>
                    <a:pt x="2661494" y="1002374"/>
                  </a:lnTo>
                  <a:lnTo>
                    <a:pt x="2699740" y="982209"/>
                  </a:lnTo>
                  <a:lnTo>
                    <a:pt x="2735959" y="961388"/>
                  </a:lnTo>
                  <a:lnTo>
                    <a:pt x="2770092" y="939934"/>
                  </a:lnTo>
                  <a:lnTo>
                    <a:pt x="2802076" y="917874"/>
                  </a:lnTo>
                  <a:lnTo>
                    <a:pt x="2859357" y="872034"/>
                  </a:lnTo>
                  <a:lnTo>
                    <a:pt x="2907316" y="824067"/>
                  </a:lnTo>
                  <a:lnTo>
                    <a:pt x="2945465" y="774174"/>
                  </a:lnTo>
                  <a:lnTo>
                    <a:pt x="2973317" y="722554"/>
                  </a:lnTo>
                  <a:lnTo>
                    <a:pt x="2990386" y="669407"/>
                  </a:lnTo>
                  <a:lnTo>
                    <a:pt x="2996183" y="614934"/>
                  </a:lnTo>
                  <a:lnTo>
                    <a:pt x="2994724" y="587544"/>
                  </a:lnTo>
                  <a:lnTo>
                    <a:pt x="2983230" y="533708"/>
                  </a:lnTo>
                  <a:lnTo>
                    <a:pt x="2960709" y="481300"/>
                  </a:lnTo>
                  <a:lnTo>
                    <a:pt x="2927647" y="430518"/>
                  </a:lnTo>
                  <a:lnTo>
                    <a:pt x="2884532" y="381563"/>
                  </a:lnTo>
                  <a:lnTo>
                    <a:pt x="2831852" y="334635"/>
                  </a:lnTo>
                  <a:lnTo>
                    <a:pt x="2770092" y="289933"/>
                  </a:lnTo>
                  <a:lnTo>
                    <a:pt x="2735959" y="268479"/>
                  </a:lnTo>
                  <a:lnTo>
                    <a:pt x="2699740" y="247658"/>
                  </a:lnTo>
                  <a:lnTo>
                    <a:pt x="2661494" y="227493"/>
                  </a:lnTo>
                  <a:lnTo>
                    <a:pt x="2621283" y="208009"/>
                  </a:lnTo>
                  <a:lnTo>
                    <a:pt x="2579167" y="189233"/>
                  </a:lnTo>
                  <a:lnTo>
                    <a:pt x="2535208" y="171188"/>
                  </a:lnTo>
                  <a:lnTo>
                    <a:pt x="2489466" y="153900"/>
                  </a:lnTo>
                  <a:lnTo>
                    <a:pt x="2442002" y="137393"/>
                  </a:lnTo>
                  <a:lnTo>
                    <a:pt x="2392878" y="121693"/>
                  </a:lnTo>
                  <a:lnTo>
                    <a:pt x="2342153" y="106825"/>
                  </a:lnTo>
                  <a:lnTo>
                    <a:pt x="2289889" y="92813"/>
                  </a:lnTo>
                  <a:lnTo>
                    <a:pt x="2236147" y="79684"/>
                  </a:lnTo>
                  <a:lnTo>
                    <a:pt x="2180987" y="67460"/>
                  </a:lnTo>
                  <a:lnTo>
                    <a:pt x="2124471" y="56169"/>
                  </a:lnTo>
                  <a:lnTo>
                    <a:pt x="2066659" y="45834"/>
                  </a:lnTo>
                  <a:lnTo>
                    <a:pt x="2007612" y="36481"/>
                  </a:lnTo>
                  <a:lnTo>
                    <a:pt x="1947391" y="28135"/>
                  </a:lnTo>
                  <a:lnTo>
                    <a:pt x="1886058" y="20821"/>
                  </a:lnTo>
                  <a:lnTo>
                    <a:pt x="1823672" y="14563"/>
                  </a:lnTo>
                  <a:lnTo>
                    <a:pt x="1760295" y="9387"/>
                  </a:lnTo>
                  <a:lnTo>
                    <a:pt x="1695987" y="5317"/>
                  </a:lnTo>
                  <a:lnTo>
                    <a:pt x="1630810" y="2380"/>
                  </a:lnTo>
                  <a:lnTo>
                    <a:pt x="1564825" y="599"/>
                  </a:lnTo>
                  <a:lnTo>
                    <a:pt x="1498091" y="0"/>
                  </a:lnTo>
                  <a:close/>
                </a:path>
              </a:pathLst>
            </a:custGeom>
            <a:solidFill>
              <a:srgbClr val="92D050"/>
            </a:solidFill>
          </p:spPr>
          <p:txBody>
            <a:bodyPr wrap="square" lIns="0" tIns="0" rIns="0" bIns="0" rtlCol="0"/>
            <a:lstStyle/>
            <a:p>
              <a:endParaRPr/>
            </a:p>
          </p:txBody>
        </p:sp>
        <p:sp>
          <p:nvSpPr>
            <p:cNvPr id="4" name="object 4"/>
            <p:cNvSpPr/>
            <p:nvPr/>
          </p:nvSpPr>
          <p:spPr>
            <a:xfrm>
              <a:off x="4581144" y="3877055"/>
              <a:ext cx="2996565" cy="1229995"/>
            </a:xfrm>
            <a:custGeom>
              <a:avLst/>
              <a:gdLst/>
              <a:ahLst/>
              <a:cxnLst/>
              <a:rect l="l" t="t" r="r" b="b"/>
              <a:pathLst>
                <a:path w="2996565" h="1229995">
                  <a:moveTo>
                    <a:pt x="0" y="614934"/>
                  </a:moveTo>
                  <a:lnTo>
                    <a:pt x="5797" y="560460"/>
                  </a:lnTo>
                  <a:lnTo>
                    <a:pt x="22866" y="507313"/>
                  </a:lnTo>
                  <a:lnTo>
                    <a:pt x="50718" y="455693"/>
                  </a:lnTo>
                  <a:lnTo>
                    <a:pt x="88867" y="405800"/>
                  </a:lnTo>
                  <a:lnTo>
                    <a:pt x="136826" y="357833"/>
                  </a:lnTo>
                  <a:lnTo>
                    <a:pt x="194107" y="311993"/>
                  </a:lnTo>
                  <a:lnTo>
                    <a:pt x="226091" y="289933"/>
                  </a:lnTo>
                  <a:lnTo>
                    <a:pt x="260224" y="268479"/>
                  </a:lnTo>
                  <a:lnTo>
                    <a:pt x="296443" y="247658"/>
                  </a:lnTo>
                  <a:lnTo>
                    <a:pt x="334689" y="227493"/>
                  </a:lnTo>
                  <a:lnTo>
                    <a:pt x="374900" y="208009"/>
                  </a:lnTo>
                  <a:lnTo>
                    <a:pt x="417016" y="189233"/>
                  </a:lnTo>
                  <a:lnTo>
                    <a:pt x="460975" y="171188"/>
                  </a:lnTo>
                  <a:lnTo>
                    <a:pt x="506717" y="153900"/>
                  </a:lnTo>
                  <a:lnTo>
                    <a:pt x="554181" y="137393"/>
                  </a:lnTo>
                  <a:lnTo>
                    <a:pt x="603305" y="121693"/>
                  </a:lnTo>
                  <a:lnTo>
                    <a:pt x="654030" y="106825"/>
                  </a:lnTo>
                  <a:lnTo>
                    <a:pt x="706294" y="92813"/>
                  </a:lnTo>
                  <a:lnTo>
                    <a:pt x="760036" y="79684"/>
                  </a:lnTo>
                  <a:lnTo>
                    <a:pt x="815196" y="67460"/>
                  </a:lnTo>
                  <a:lnTo>
                    <a:pt x="871712" y="56169"/>
                  </a:lnTo>
                  <a:lnTo>
                    <a:pt x="929524" y="45834"/>
                  </a:lnTo>
                  <a:lnTo>
                    <a:pt x="988571" y="36481"/>
                  </a:lnTo>
                  <a:lnTo>
                    <a:pt x="1048792" y="28135"/>
                  </a:lnTo>
                  <a:lnTo>
                    <a:pt x="1110125" y="20821"/>
                  </a:lnTo>
                  <a:lnTo>
                    <a:pt x="1172511" y="14563"/>
                  </a:lnTo>
                  <a:lnTo>
                    <a:pt x="1235888" y="9387"/>
                  </a:lnTo>
                  <a:lnTo>
                    <a:pt x="1300196" y="5317"/>
                  </a:lnTo>
                  <a:lnTo>
                    <a:pt x="1365373" y="2380"/>
                  </a:lnTo>
                  <a:lnTo>
                    <a:pt x="1431358" y="599"/>
                  </a:lnTo>
                  <a:lnTo>
                    <a:pt x="1498091" y="0"/>
                  </a:lnTo>
                  <a:lnTo>
                    <a:pt x="1564825" y="599"/>
                  </a:lnTo>
                  <a:lnTo>
                    <a:pt x="1630810" y="2380"/>
                  </a:lnTo>
                  <a:lnTo>
                    <a:pt x="1695987" y="5317"/>
                  </a:lnTo>
                  <a:lnTo>
                    <a:pt x="1760295" y="9387"/>
                  </a:lnTo>
                  <a:lnTo>
                    <a:pt x="1823672" y="14563"/>
                  </a:lnTo>
                  <a:lnTo>
                    <a:pt x="1886058" y="20821"/>
                  </a:lnTo>
                  <a:lnTo>
                    <a:pt x="1947391" y="28135"/>
                  </a:lnTo>
                  <a:lnTo>
                    <a:pt x="2007612" y="36481"/>
                  </a:lnTo>
                  <a:lnTo>
                    <a:pt x="2066659" y="45834"/>
                  </a:lnTo>
                  <a:lnTo>
                    <a:pt x="2124471" y="56169"/>
                  </a:lnTo>
                  <a:lnTo>
                    <a:pt x="2180987" y="67460"/>
                  </a:lnTo>
                  <a:lnTo>
                    <a:pt x="2236147" y="79684"/>
                  </a:lnTo>
                  <a:lnTo>
                    <a:pt x="2289889" y="92813"/>
                  </a:lnTo>
                  <a:lnTo>
                    <a:pt x="2342153" y="106825"/>
                  </a:lnTo>
                  <a:lnTo>
                    <a:pt x="2392878" y="121693"/>
                  </a:lnTo>
                  <a:lnTo>
                    <a:pt x="2442002" y="137393"/>
                  </a:lnTo>
                  <a:lnTo>
                    <a:pt x="2489466" y="153900"/>
                  </a:lnTo>
                  <a:lnTo>
                    <a:pt x="2535208" y="171188"/>
                  </a:lnTo>
                  <a:lnTo>
                    <a:pt x="2579167" y="189233"/>
                  </a:lnTo>
                  <a:lnTo>
                    <a:pt x="2621283" y="208009"/>
                  </a:lnTo>
                  <a:lnTo>
                    <a:pt x="2661494" y="227493"/>
                  </a:lnTo>
                  <a:lnTo>
                    <a:pt x="2699740" y="247658"/>
                  </a:lnTo>
                  <a:lnTo>
                    <a:pt x="2735959" y="268479"/>
                  </a:lnTo>
                  <a:lnTo>
                    <a:pt x="2770092" y="289933"/>
                  </a:lnTo>
                  <a:lnTo>
                    <a:pt x="2802076" y="311993"/>
                  </a:lnTo>
                  <a:lnTo>
                    <a:pt x="2859357" y="357833"/>
                  </a:lnTo>
                  <a:lnTo>
                    <a:pt x="2907316" y="405800"/>
                  </a:lnTo>
                  <a:lnTo>
                    <a:pt x="2945465" y="455693"/>
                  </a:lnTo>
                  <a:lnTo>
                    <a:pt x="2973317" y="507313"/>
                  </a:lnTo>
                  <a:lnTo>
                    <a:pt x="2990386" y="560460"/>
                  </a:lnTo>
                  <a:lnTo>
                    <a:pt x="2996183" y="614934"/>
                  </a:lnTo>
                  <a:lnTo>
                    <a:pt x="2994724" y="642323"/>
                  </a:lnTo>
                  <a:lnTo>
                    <a:pt x="2983230" y="696159"/>
                  </a:lnTo>
                  <a:lnTo>
                    <a:pt x="2960709" y="748567"/>
                  </a:lnTo>
                  <a:lnTo>
                    <a:pt x="2927647" y="799349"/>
                  </a:lnTo>
                  <a:lnTo>
                    <a:pt x="2884532" y="848304"/>
                  </a:lnTo>
                  <a:lnTo>
                    <a:pt x="2831852" y="895232"/>
                  </a:lnTo>
                  <a:lnTo>
                    <a:pt x="2770092" y="939934"/>
                  </a:lnTo>
                  <a:lnTo>
                    <a:pt x="2735959" y="961388"/>
                  </a:lnTo>
                  <a:lnTo>
                    <a:pt x="2699740" y="982209"/>
                  </a:lnTo>
                  <a:lnTo>
                    <a:pt x="2661494" y="1002374"/>
                  </a:lnTo>
                  <a:lnTo>
                    <a:pt x="2621283" y="1021858"/>
                  </a:lnTo>
                  <a:lnTo>
                    <a:pt x="2579167" y="1040634"/>
                  </a:lnTo>
                  <a:lnTo>
                    <a:pt x="2535208" y="1058679"/>
                  </a:lnTo>
                  <a:lnTo>
                    <a:pt x="2489466" y="1075967"/>
                  </a:lnTo>
                  <a:lnTo>
                    <a:pt x="2442002" y="1092474"/>
                  </a:lnTo>
                  <a:lnTo>
                    <a:pt x="2392878" y="1108174"/>
                  </a:lnTo>
                  <a:lnTo>
                    <a:pt x="2342153" y="1123042"/>
                  </a:lnTo>
                  <a:lnTo>
                    <a:pt x="2289889" y="1137054"/>
                  </a:lnTo>
                  <a:lnTo>
                    <a:pt x="2236147" y="1150183"/>
                  </a:lnTo>
                  <a:lnTo>
                    <a:pt x="2180987" y="1162407"/>
                  </a:lnTo>
                  <a:lnTo>
                    <a:pt x="2124471" y="1173698"/>
                  </a:lnTo>
                  <a:lnTo>
                    <a:pt x="2066659" y="1184033"/>
                  </a:lnTo>
                  <a:lnTo>
                    <a:pt x="2007612" y="1193386"/>
                  </a:lnTo>
                  <a:lnTo>
                    <a:pt x="1947391" y="1201732"/>
                  </a:lnTo>
                  <a:lnTo>
                    <a:pt x="1886058" y="1209046"/>
                  </a:lnTo>
                  <a:lnTo>
                    <a:pt x="1823672" y="1215304"/>
                  </a:lnTo>
                  <a:lnTo>
                    <a:pt x="1760295" y="1220480"/>
                  </a:lnTo>
                  <a:lnTo>
                    <a:pt x="1695987" y="1224550"/>
                  </a:lnTo>
                  <a:lnTo>
                    <a:pt x="1630810" y="1227487"/>
                  </a:lnTo>
                  <a:lnTo>
                    <a:pt x="1564825" y="1229268"/>
                  </a:lnTo>
                  <a:lnTo>
                    <a:pt x="1498091" y="1229868"/>
                  </a:lnTo>
                  <a:lnTo>
                    <a:pt x="1431358" y="1229268"/>
                  </a:lnTo>
                  <a:lnTo>
                    <a:pt x="1365373" y="1227487"/>
                  </a:lnTo>
                  <a:lnTo>
                    <a:pt x="1300196" y="1224550"/>
                  </a:lnTo>
                  <a:lnTo>
                    <a:pt x="1235888" y="1220480"/>
                  </a:lnTo>
                  <a:lnTo>
                    <a:pt x="1172511" y="1215304"/>
                  </a:lnTo>
                  <a:lnTo>
                    <a:pt x="1110125" y="1209046"/>
                  </a:lnTo>
                  <a:lnTo>
                    <a:pt x="1048792" y="1201732"/>
                  </a:lnTo>
                  <a:lnTo>
                    <a:pt x="988571" y="1193386"/>
                  </a:lnTo>
                  <a:lnTo>
                    <a:pt x="929524" y="1184033"/>
                  </a:lnTo>
                  <a:lnTo>
                    <a:pt x="871712" y="1173698"/>
                  </a:lnTo>
                  <a:lnTo>
                    <a:pt x="815196" y="1162407"/>
                  </a:lnTo>
                  <a:lnTo>
                    <a:pt x="760036" y="1150183"/>
                  </a:lnTo>
                  <a:lnTo>
                    <a:pt x="706294" y="1137054"/>
                  </a:lnTo>
                  <a:lnTo>
                    <a:pt x="654030" y="1123042"/>
                  </a:lnTo>
                  <a:lnTo>
                    <a:pt x="603305" y="1108174"/>
                  </a:lnTo>
                  <a:lnTo>
                    <a:pt x="554181" y="1092474"/>
                  </a:lnTo>
                  <a:lnTo>
                    <a:pt x="506717" y="1075967"/>
                  </a:lnTo>
                  <a:lnTo>
                    <a:pt x="460975" y="1058679"/>
                  </a:lnTo>
                  <a:lnTo>
                    <a:pt x="417016" y="1040634"/>
                  </a:lnTo>
                  <a:lnTo>
                    <a:pt x="374900" y="1021858"/>
                  </a:lnTo>
                  <a:lnTo>
                    <a:pt x="334689" y="1002374"/>
                  </a:lnTo>
                  <a:lnTo>
                    <a:pt x="296443" y="982209"/>
                  </a:lnTo>
                  <a:lnTo>
                    <a:pt x="260224" y="961388"/>
                  </a:lnTo>
                  <a:lnTo>
                    <a:pt x="226091" y="939934"/>
                  </a:lnTo>
                  <a:lnTo>
                    <a:pt x="194107" y="917874"/>
                  </a:lnTo>
                  <a:lnTo>
                    <a:pt x="136826" y="872034"/>
                  </a:lnTo>
                  <a:lnTo>
                    <a:pt x="88867" y="824067"/>
                  </a:lnTo>
                  <a:lnTo>
                    <a:pt x="50718" y="774174"/>
                  </a:lnTo>
                  <a:lnTo>
                    <a:pt x="22866" y="722554"/>
                  </a:lnTo>
                  <a:lnTo>
                    <a:pt x="5797" y="669407"/>
                  </a:lnTo>
                  <a:lnTo>
                    <a:pt x="0" y="614934"/>
                  </a:lnTo>
                  <a:close/>
                </a:path>
              </a:pathLst>
            </a:custGeom>
            <a:ln w="9144">
              <a:solidFill>
                <a:srgbClr val="000000"/>
              </a:solidFill>
            </a:ln>
          </p:spPr>
          <p:txBody>
            <a:bodyPr wrap="square" lIns="0" tIns="0" rIns="0" bIns="0" rtlCol="0"/>
            <a:lstStyle/>
            <a:p>
              <a:endParaRPr/>
            </a:p>
          </p:txBody>
        </p:sp>
      </p:grpSp>
      <p:sp>
        <p:nvSpPr>
          <p:cNvPr id="5" name="object 5"/>
          <p:cNvSpPr txBox="1"/>
          <p:nvPr/>
        </p:nvSpPr>
        <p:spPr>
          <a:xfrm>
            <a:off x="5220715" y="4186173"/>
            <a:ext cx="1802764" cy="557076"/>
          </a:xfrm>
          <a:prstGeom prst="rect">
            <a:avLst/>
          </a:prstGeom>
        </p:spPr>
        <p:txBody>
          <a:bodyPr vert="horz" wrap="square" lIns="0" tIns="12065" rIns="0" bIns="0" rtlCol="0">
            <a:spAutoFit/>
          </a:bodyPr>
          <a:lstStyle/>
          <a:p>
            <a:pPr marL="12700" marR="5080" indent="588010">
              <a:lnSpc>
                <a:spcPct val="101099"/>
              </a:lnSpc>
              <a:spcBef>
                <a:spcPts val="95"/>
              </a:spcBef>
            </a:pPr>
            <a:r>
              <a:rPr sz="1200" b="1" spc="-25" dirty="0">
                <a:solidFill>
                  <a:srgbClr val="FF0000"/>
                </a:solidFill>
                <a:latin typeface="Verdana"/>
                <a:cs typeface="Verdana"/>
              </a:rPr>
              <a:t>CSE </a:t>
            </a:r>
            <a:r>
              <a:rPr sz="1200" b="1" spc="-10" dirty="0">
                <a:solidFill>
                  <a:srgbClr val="FF0000"/>
                </a:solidFill>
                <a:latin typeface="Verdana"/>
                <a:cs typeface="Verdana"/>
              </a:rPr>
              <a:t>INDICATORS</a:t>
            </a:r>
            <a:r>
              <a:rPr lang="en-GB" sz="1200" b="1" spc="-10" dirty="0">
                <a:solidFill>
                  <a:srgbClr val="FF0000"/>
                </a:solidFill>
                <a:latin typeface="Verdana"/>
                <a:cs typeface="Verdana"/>
              </a:rPr>
              <a:t> AND VULNERABILITIES</a:t>
            </a:r>
            <a:endParaRPr sz="1200" dirty="0">
              <a:latin typeface="Verdana"/>
              <a:cs typeface="Verdana"/>
            </a:endParaRPr>
          </a:p>
        </p:txBody>
      </p:sp>
      <p:sp>
        <p:nvSpPr>
          <p:cNvPr id="6" name="object 6"/>
          <p:cNvSpPr txBox="1"/>
          <p:nvPr/>
        </p:nvSpPr>
        <p:spPr>
          <a:xfrm>
            <a:off x="2194941" y="3168141"/>
            <a:ext cx="2258060" cy="436880"/>
          </a:xfrm>
          <a:prstGeom prst="rect">
            <a:avLst/>
          </a:prstGeom>
        </p:spPr>
        <p:txBody>
          <a:bodyPr vert="horz" wrap="square" lIns="0" tIns="58419" rIns="0" bIns="0" rtlCol="0">
            <a:spAutoFit/>
          </a:bodyPr>
          <a:lstStyle/>
          <a:p>
            <a:pPr marL="675005" marR="5080" indent="-662940">
              <a:lnSpc>
                <a:spcPct val="80000"/>
              </a:lnSpc>
              <a:spcBef>
                <a:spcPts val="459"/>
              </a:spcBef>
            </a:pPr>
            <a:r>
              <a:rPr sz="1500" b="1" dirty="0">
                <a:latin typeface="Arial"/>
                <a:cs typeface="Arial"/>
              </a:rPr>
              <a:t>Inappropriate</a:t>
            </a:r>
            <a:r>
              <a:rPr sz="1500" b="1" spc="-85" dirty="0">
                <a:latin typeface="Arial"/>
                <a:cs typeface="Arial"/>
              </a:rPr>
              <a:t> </a:t>
            </a:r>
            <a:r>
              <a:rPr sz="1500" b="1" spc="-10" dirty="0">
                <a:latin typeface="Arial"/>
                <a:cs typeface="Arial"/>
              </a:rPr>
              <a:t>sexualised behaviour</a:t>
            </a:r>
            <a:endParaRPr sz="1500">
              <a:latin typeface="Arial"/>
              <a:cs typeface="Arial"/>
            </a:endParaRPr>
          </a:p>
        </p:txBody>
      </p:sp>
      <p:sp>
        <p:nvSpPr>
          <p:cNvPr id="7" name="object 7"/>
          <p:cNvSpPr txBox="1"/>
          <p:nvPr/>
        </p:nvSpPr>
        <p:spPr>
          <a:xfrm>
            <a:off x="8786311" y="4680820"/>
            <a:ext cx="3591433" cy="243656"/>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Young</a:t>
            </a:r>
            <a:r>
              <a:rPr sz="1500" b="1" spc="-25" dirty="0">
                <a:latin typeface="Arial"/>
                <a:cs typeface="Arial"/>
              </a:rPr>
              <a:t> </a:t>
            </a:r>
            <a:r>
              <a:rPr sz="1500" b="1" dirty="0">
                <a:latin typeface="Arial"/>
                <a:cs typeface="Arial"/>
              </a:rPr>
              <a:t>people</a:t>
            </a:r>
            <a:r>
              <a:rPr sz="1500" b="1" spc="-60" dirty="0">
                <a:latin typeface="Arial"/>
                <a:cs typeface="Arial"/>
              </a:rPr>
              <a:t> </a:t>
            </a:r>
            <a:r>
              <a:rPr sz="1500" b="1" dirty="0">
                <a:latin typeface="Arial"/>
                <a:cs typeface="Arial"/>
              </a:rPr>
              <a:t>who</a:t>
            </a:r>
            <a:r>
              <a:rPr sz="1500" b="1" spc="-65" dirty="0">
                <a:latin typeface="Arial"/>
                <a:cs typeface="Arial"/>
              </a:rPr>
              <a:t> </a:t>
            </a:r>
            <a:r>
              <a:rPr sz="1500" b="1" dirty="0">
                <a:latin typeface="Arial"/>
                <a:cs typeface="Arial"/>
              </a:rPr>
              <a:t>are</a:t>
            </a:r>
            <a:r>
              <a:rPr sz="1500" b="1" spc="-40" dirty="0">
                <a:latin typeface="Arial"/>
                <a:cs typeface="Arial"/>
              </a:rPr>
              <a:t> </a:t>
            </a:r>
            <a:r>
              <a:rPr sz="1500" b="1" spc="-10" dirty="0">
                <a:latin typeface="Arial"/>
                <a:cs typeface="Arial"/>
              </a:rPr>
              <a:t>trafficked</a:t>
            </a:r>
            <a:endParaRPr sz="1500" dirty="0">
              <a:latin typeface="Arial"/>
              <a:cs typeface="Arial"/>
            </a:endParaRPr>
          </a:p>
        </p:txBody>
      </p:sp>
      <p:sp>
        <p:nvSpPr>
          <p:cNvPr id="8" name="object 8"/>
          <p:cNvSpPr txBox="1"/>
          <p:nvPr/>
        </p:nvSpPr>
        <p:spPr>
          <a:xfrm>
            <a:off x="4431538" y="2476881"/>
            <a:ext cx="1605915" cy="254000"/>
          </a:xfrm>
          <a:prstGeom prst="rect">
            <a:avLst/>
          </a:prstGeom>
        </p:spPr>
        <p:txBody>
          <a:bodyPr vert="horz" wrap="square" lIns="0" tIns="12700" rIns="0" bIns="0" rtlCol="0">
            <a:spAutoFit/>
          </a:bodyPr>
          <a:lstStyle/>
          <a:p>
            <a:pPr marL="12700">
              <a:lnSpc>
                <a:spcPct val="100000"/>
              </a:lnSpc>
              <a:spcBef>
                <a:spcPts val="100"/>
              </a:spcBef>
            </a:pPr>
            <a:r>
              <a:rPr sz="1500" b="1" dirty="0">
                <a:latin typeface="Arial"/>
                <a:cs typeface="Arial"/>
              </a:rPr>
              <a:t>Gang</a:t>
            </a:r>
            <a:r>
              <a:rPr sz="1500" b="1" spc="-30" dirty="0">
                <a:latin typeface="Arial"/>
                <a:cs typeface="Arial"/>
              </a:rPr>
              <a:t> </a:t>
            </a:r>
            <a:r>
              <a:rPr sz="1500" b="1" spc="-10" dirty="0">
                <a:latin typeface="Arial"/>
                <a:cs typeface="Arial"/>
              </a:rPr>
              <a:t>association</a:t>
            </a:r>
            <a:endParaRPr sz="1500">
              <a:latin typeface="Arial"/>
              <a:cs typeface="Arial"/>
            </a:endParaRPr>
          </a:p>
        </p:txBody>
      </p:sp>
      <p:sp>
        <p:nvSpPr>
          <p:cNvPr id="9" name="object 9"/>
          <p:cNvSpPr txBox="1"/>
          <p:nvPr/>
        </p:nvSpPr>
        <p:spPr>
          <a:xfrm>
            <a:off x="8182102" y="3905250"/>
            <a:ext cx="2497455" cy="482600"/>
          </a:xfrm>
          <a:prstGeom prst="rect">
            <a:avLst/>
          </a:prstGeom>
        </p:spPr>
        <p:txBody>
          <a:bodyPr vert="horz" wrap="square" lIns="0" tIns="12700" rIns="0" bIns="0" rtlCol="0">
            <a:spAutoFit/>
          </a:bodyPr>
          <a:lstStyle/>
          <a:p>
            <a:pPr marL="241300" marR="5080" indent="-228600">
              <a:lnSpc>
                <a:spcPct val="100000"/>
              </a:lnSpc>
              <a:spcBef>
                <a:spcPts val="100"/>
              </a:spcBef>
            </a:pPr>
            <a:r>
              <a:rPr sz="1500" b="1" spc="-10" dirty="0">
                <a:latin typeface="Arial"/>
                <a:cs typeface="Arial"/>
              </a:rPr>
              <a:t>Young</a:t>
            </a:r>
            <a:r>
              <a:rPr sz="1500" b="1" spc="-25" dirty="0">
                <a:latin typeface="Arial"/>
                <a:cs typeface="Arial"/>
              </a:rPr>
              <a:t> </a:t>
            </a:r>
            <a:r>
              <a:rPr sz="1500" b="1" dirty="0">
                <a:latin typeface="Arial"/>
                <a:cs typeface="Arial"/>
              </a:rPr>
              <a:t>people</a:t>
            </a:r>
            <a:r>
              <a:rPr sz="1500" b="1" spc="-60" dirty="0">
                <a:latin typeface="Arial"/>
                <a:cs typeface="Arial"/>
              </a:rPr>
              <a:t> </a:t>
            </a:r>
            <a:r>
              <a:rPr sz="1500" b="1" dirty="0">
                <a:latin typeface="Arial"/>
                <a:cs typeface="Arial"/>
              </a:rPr>
              <a:t>with</a:t>
            </a:r>
            <a:r>
              <a:rPr sz="1500" b="1" spc="-60" dirty="0">
                <a:latin typeface="Arial"/>
                <a:cs typeface="Arial"/>
              </a:rPr>
              <a:t> </a:t>
            </a:r>
            <a:r>
              <a:rPr sz="1500" b="1" dirty="0">
                <a:latin typeface="Arial"/>
                <a:cs typeface="Arial"/>
              </a:rPr>
              <a:t>a</a:t>
            </a:r>
            <a:r>
              <a:rPr sz="1500" b="1" spc="-35" dirty="0">
                <a:latin typeface="Arial"/>
                <a:cs typeface="Arial"/>
              </a:rPr>
              <a:t> </a:t>
            </a:r>
            <a:r>
              <a:rPr sz="1500" b="1" spc="-10" dirty="0">
                <a:latin typeface="Arial"/>
                <a:cs typeface="Arial"/>
              </a:rPr>
              <a:t>strong </a:t>
            </a:r>
            <a:r>
              <a:rPr sz="1500" b="1" dirty="0">
                <a:latin typeface="Arial"/>
                <a:cs typeface="Arial"/>
              </a:rPr>
              <a:t>desire/need</a:t>
            </a:r>
            <a:r>
              <a:rPr sz="1500" b="1" spc="-75" dirty="0">
                <a:latin typeface="Arial"/>
                <a:cs typeface="Arial"/>
              </a:rPr>
              <a:t> </a:t>
            </a:r>
            <a:r>
              <a:rPr sz="1500" b="1" dirty="0">
                <a:latin typeface="Arial"/>
                <a:cs typeface="Arial"/>
              </a:rPr>
              <a:t>for</a:t>
            </a:r>
            <a:r>
              <a:rPr sz="1500" b="1" spc="-30" dirty="0">
                <a:latin typeface="Arial"/>
                <a:cs typeface="Arial"/>
              </a:rPr>
              <a:t> </a:t>
            </a:r>
            <a:r>
              <a:rPr sz="1500" b="1" spc="-10" dirty="0">
                <a:latin typeface="Arial"/>
                <a:cs typeface="Arial"/>
              </a:rPr>
              <a:t>money</a:t>
            </a:r>
            <a:endParaRPr sz="1500" dirty="0">
              <a:latin typeface="Arial"/>
              <a:cs typeface="Arial"/>
            </a:endParaRPr>
          </a:p>
        </p:txBody>
      </p:sp>
      <p:sp>
        <p:nvSpPr>
          <p:cNvPr id="10" name="object 10"/>
          <p:cNvSpPr txBox="1"/>
          <p:nvPr/>
        </p:nvSpPr>
        <p:spPr>
          <a:xfrm>
            <a:off x="7041260" y="6855662"/>
            <a:ext cx="3497579" cy="254635"/>
          </a:xfrm>
          <a:prstGeom prst="rect">
            <a:avLst/>
          </a:prstGeom>
        </p:spPr>
        <p:txBody>
          <a:bodyPr vert="horz" wrap="square" lIns="0" tIns="12700" rIns="0" bIns="0" rtlCol="0">
            <a:spAutoFit/>
          </a:bodyPr>
          <a:lstStyle/>
          <a:p>
            <a:pPr marL="12700">
              <a:lnSpc>
                <a:spcPct val="100000"/>
              </a:lnSpc>
              <a:spcBef>
                <a:spcPts val="100"/>
              </a:spcBef>
            </a:pPr>
            <a:r>
              <a:rPr sz="1500" b="1" dirty="0">
                <a:latin typeface="Arial"/>
                <a:cs typeface="Arial"/>
              </a:rPr>
              <a:t>Disclosed</a:t>
            </a:r>
            <a:r>
              <a:rPr sz="1500" b="1" spc="-60" dirty="0">
                <a:latin typeface="Arial"/>
                <a:cs typeface="Arial"/>
              </a:rPr>
              <a:t> </a:t>
            </a:r>
            <a:r>
              <a:rPr sz="1500" b="1" dirty="0">
                <a:latin typeface="Arial"/>
                <a:cs typeface="Arial"/>
              </a:rPr>
              <a:t>relationship</a:t>
            </a:r>
            <a:r>
              <a:rPr sz="1500" b="1" spc="-70" dirty="0">
                <a:latin typeface="Arial"/>
                <a:cs typeface="Arial"/>
              </a:rPr>
              <a:t> </a:t>
            </a:r>
            <a:r>
              <a:rPr sz="1500" b="1" dirty="0">
                <a:latin typeface="Arial"/>
                <a:cs typeface="Arial"/>
              </a:rPr>
              <a:t>with</a:t>
            </a:r>
            <a:r>
              <a:rPr sz="1500" b="1" spc="-60" dirty="0">
                <a:latin typeface="Arial"/>
                <a:cs typeface="Arial"/>
              </a:rPr>
              <a:t> </a:t>
            </a:r>
            <a:r>
              <a:rPr sz="1500" b="1" dirty="0">
                <a:latin typeface="Arial"/>
                <a:cs typeface="Arial"/>
              </a:rPr>
              <a:t>older</a:t>
            </a:r>
            <a:r>
              <a:rPr sz="1500" b="1" spc="-50" dirty="0">
                <a:latin typeface="Arial"/>
                <a:cs typeface="Arial"/>
              </a:rPr>
              <a:t> </a:t>
            </a:r>
            <a:r>
              <a:rPr sz="1500" b="1" spc="-20" dirty="0">
                <a:latin typeface="Arial"/>
                <a:cs typeface="Arial"/>
              </a:rPr>
              <a:t>adult</a:t>
            </a:r>
            <a:endParaRPr sz="1500" dirty="0">
              <a:latin typeface="Arial"/>
              <a:cs typeface="Arial"/>
            </a:endParaRPr>
          </a:p>
        </p:txBody>
      </p:sp>
      <p:sp>
        <p:nvSpPr>
          <p:cNvPr id="11" name="object 11"/>
          <p:cNvSpPr txBox="1"/>
          <p:nvPr/>
        </p:nvSpPr>
        <p:spPr>
          <a:xfrm>
            <a:off x="7956042" y="7311897"/>
            <a:ext cx="1671955" cy="254000"/>
          </a:xfrm>
          <a:prstGeom prst="rect">
            <a:avLst/>
          </a:prstGeom>
        </p:spPr>
        <p:txBody>
          <a:bodyPr vert="horz" wrap="square" lIns="0" tIns="12700" rIns="0" bIns="0" rtlCol="0">
            <a:spAutoFit/>
          </a:bodyPr>
          <a:lstStyle/>
          <a:p>
            <a:pPr marL="12700">
              <a:lnSpc>
                <a:spcPct val="100000"/>
              </a:lnSpc>
              <a:spcBef>
                <a:spcPts val="100"/>
              </a:spcBef>
            </a:pPr>
            <a:r>
              <a:rPr sz="1500" b="1" dirty="0">
                <a:latin typeface="Arial"/>
                <a:cs typeface="Arial"/>
              </a:rPr>
              <a:t>Carrying</a:t>
            </a:r>
            <a:r>
              <a:rPr sz="1500" b="1" spc="-80" dirty="0">
                <a:latin typeface="Arial"/>
                <a:cs typeface="Arial"/>
              </a:rPr>
              <a:t> </a:t>
            </a:r>
            <a:r>
              <a:rPr sz="1500" b="1" spc="-10" dirty="0">
                <a:latin typeface="Arial"/>
                <a:cs typeface="Arial"/>
              </a:rPr>
              <a:t>weapons</a:t>
            </a:r>
            <a:endParaRPr sz="1500" dirty="0">
              <a:latin typeface="Arial"/>
              <a:cs typeface="Arial"/>
            </a:endParaRPr>
          </a:p>
        </p:txBody>
      </p:sp>
      <p:sp>
        <p:nvSpPr>
          <p:cNvPr id="12" name="object 12"/>
          <p:cNvSpPr txBox="1"/>
          <p:nvPr/>
        </p:nvSpPr>
        <p:spPr>
          <a:xfrm>
            <a:off x="7848092" y="2983483"/>
            <a:ext cx="2876550"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Homelessness</a:t>
            </a:r>
            <a:r>
              <a:rPr sz="1500" b="1" spc="-50" dirty="0">
                <a:latin typeface="Arial"/>
                <a:cs typeface="Arial"/>
              </a:rPr>
              <a:t> </a:t>
            </a:r>
            <a:r>
              <a:rPr sz="1500" b="1" dirty="0">
                <a:latin typeface="Arial"/>
                <a:cs typeface="Arial"/>
              </a:rPr>
              <a:t>and</a:t>
            </a:r>
            <a:r>
              <a:rPr sz="1500" b="1" spc="-20" dirty="0">
                <a:latin typeface="Arial"/>
                <a:cs typeface="Arial"/>
              </a:rPr>
              <a:t> </a:t>
            </a:r>
            <a:r>
              <a:rPr sz="1500" b="1" dirty="0">
                <a:latin typeface="Arial"/>
                <a:cs typeface="Arial"/>
              </a:rPr>
              <a:t>sofa</a:t>
            </a:r>
            <a:r>
              <a:rPr sz="1500" b="1" spc="-15" dirty="0">
                <a:latin typeface="Arial"/>
                <a:cs typeface="Arial"/>
              </a:rPr>
              <a:t> </a:t>
            </a:r>
            <a:r>
              <a:rPr sz="1500" b="1" spc="-10" dirty="0">
                <a:latin typeface="Arial"/>
                <a:cs typeface="Arial"/>
              </a:rPr>
              <a:t>surfing</a:t>
            </a:r>
            <a:endParaRPr sz="1500" dirty="0">
              <a:latin typeface="Arial"/>
              <a:cs typeface="Arial"/>
            </a:endParaRPr>
          </a:p>
        </p:txBody>
      </p:sp>
      <p:sp>
        <p:nvSpPr>
          <p:cNvPr id="13" name="object 13"/>
          <p:cNvSpPr txBox="1"/>
          <p:nvPr/>
        </p:nvSpPr>
        <p:spPr>
          <a:xfrm>
            <a:off x="8109331" y="2214498"/>
            <a:ext cx="2594610" cy="482600"/>
          </a:xfrm>
          <a:prstGeom prst="rect">
            <a:avLst/>
          </a:prstGeom>
        </p:spPr>
        <p:txBody>
          <a:bodyPr vert="horz" wrap="square" lIns="0" tIns="12700" rIns="0" bIns="0" rtlCol="0">
            <a:spAutoFit/>
          </a:bodyPr>
          <a:lstStyle/>
          <a:p>
            <a:pPr marL="439420" marR="5080" indent="-426720">
              <a:lnSpc>
                <a:spcPct val="100000"/>
              </a:lnSpc>
              <a:spcBef>
                <a:spcPts val="100"/>
              </a:spcBef>
            </a:pPr>
            <a:r>
              <a:rPr sz="1500" b="1" spc="-10" dirty="0">
                <a:latin typeface="Arial"/>
                <a:cs typeface="Arial"/>
              </a:rPr>
              <a:t>Collected/dropped</a:t>
            </a:r>
            <a:r>
              <a:rPr sz="1500" b="1" spc="-30" dirty="0">
                <a:latin typeface="Arial"/>
                <a:cs typeface="Arial"/>
              </a:rPr>
              <a:t> </a:t>
            </a:r>
            <a:r>
              <a:rPr sz="1500" b="1" dirty="0">
                <a:latin typeface="Arial"/>
                <a:cs typeface="Arial"/>
              </a:rPr>
              <a:t>off</a:t>
            </a:r>
            <a:r>
              <a:rPr sz="1500" b="1" spc="20" dirty="0">
                <a:latin typeface="Arial"/>
                <a:cs typeface="Arial"/>
              </a:rPr>
              <a:t> </a:t>
            </a:r>
            <a:r>
              <a:rPr sz="1500" b="1" dirty="0">
                <a:latin typeface="Arial"/>
                <a:cs typeface="Arial"/>
              </a:rPr>
              <a:t>by</a:t>
            </a:r>
            <a:r>
              <a:rPr sz="1500" b="1" spc="5" dirty="0">
                <a:latin typeface="Arial"/>
                <a:cs typeface="Arial"/>
              </a:rPr>
              <a:t> </a:t>
            </a:r>
            <a:r>
              <a:rPr sz="1500" b="1" spc="-25" dirty="0">
                <a:latin typeface="Arial"/>
                <a:cs typeface="Arial"/>
              </a:rPr>
              <a:t>car </a:t>
            </a:r>
            <a:r>
              <a:rPr sz="1500" b="1" dirty="0">
                <a:latin typeface="Arial"/>
                <a:cs typeface="Arial"/>
              </a:rPr>
              <a:t>by</a:t>
            </a:r>
            <a:r>
              <a:rPr sz="1500" b="1" spc="-30" dirty="0">
                <a:latin typeface="Arial"/>
                <a:cs typeface="Arial"/>
              </a:rPr>
              <a:t> </a:t>
            </a:r>
            <a:r>
              <a:rPr sz="1500" b="1" dirty="0">
                <a:latin typeface="Arial"/>
                <a:cs typeface="Arial"/>
              </a:rPr>
              <a:t>unknown</a:t>
            </a:r>
            <a:r>
              <a:rPr sz="1500" b="1" spc="-50" dirty="0">
                <a:latin typeface="Arial"/>
                <a:cs typeface="Arial"/>
              </a:rPr>
              <a:t> </a:t>
            </a:r>
            <a:r>
              <a:rPr sz="1500" b="1" spc="-10" dirty="0">
                <a:latin typeface="Arial"/>
                <a:cs typeface="Arial"/>
              </a:rPr>
              <a:t>adults</a:t>
            </a:r>
            <a:endParaRPr sz="1500" dirty="0">
              <a:latin typeface="Arial"/>
              <a:cs typeface="Arial"/>
            </a:endParaRPr>
          </a:p>
        </p:txBody>
      </p:sp>
      <p:sp>
        <p:nvSpPr>
          <p:cNvPr id="14" name="object 14"/>
          <p:cNvSpPr txBox="1"/>
          <p:nvPr/>
        </p:nvSpPr>
        <p:spPr>
          <a:xfrm>
            <a:off x="2424557" y="7658938"/>
            <a:ext cx="5050790" cy="675185"/>
          </a:xfrm>
          <a:prstGeom prst="rect">
            <a:avLst/>
          </a:prstGeom>
        </p:spPr>
        <p:txBody>
          <a:bodyPr vert="horz" wrap="square" lIns="0" tIns="59055" rIns="0" bIns="0" rtlCol="0">
            <a:spAutoFit/>
          </a:bodyPr>
          <a:lstStyle/>
          <a:p>
            <a:pPr marL="12700" marR="5080" algn="ctr">
              <a:lnSpc>
                <a:spcPct val="79700"/>
              </a:lnSpc>
              <a:spcBef>
                <a:spcPts val="465"/>
              </a:spcBef>
            </a:pPr>
            <a:r>
              <a:rPr sz="2000" b="1" dirty="0">
                <a:latin typeface="Arial"/>
                <a:cs typeface="Arial"/>
              </a:rPr>
              <a:t>Physical</a:t>
            </a:r>
            <a:r>
              <a:rPr sz="2000" b="1" spc="-70" dirty="0">
                <a:latin typeface="Arial"/>
                <a:cs typeface="Arial"/>
              </a:rPr>
              <a:t> </a:t>
            </a:r>
            <a:r>
              <a:rPr sz="2000" b="1" dirty="0">
                <a:latin typeface="Arial"/>
                <a:cs typeface="Arial"/>
              </a:rPr>
              <a:t>symptoms</a:t>
            </a:r>
            <a:r>
              <a:rPr sz="2000" b="1" spc="-45" dirty="0">
                <a:latin typeface="Arial"/>
                <a:cs typeface="Arial"/>
              </a:rPr>
              <a:t> </a:t>
            </a:r>
            <a:r>
              <a:rPr sz="1500" b="1" dirty="0">
                <a:latin typeface="Arial"/>
                <a:cs typeface="Arial"/>
              </a:rPr>
              <a:t>e</a:t>
            </a:r>
            <a:r>
              <a:rPr lang="en-GB" sz="1500" b="1" dirty="0">
                <a:latin typeface="Arial"/>
                <a:cs typeface="Arial"/>
              </a:rPr>
              <a:t>g </a:t>
            </a:r>
            <a:r>
              <a:rPr sz="1500" b="1" dirty="0">
                <a:latin typeface="Arial"/>
                <a:cs typeface="Arial"/>
              </a:rPr>
              <a:t>sexually</a:t>
            </a:r>
            <a:r>
              <a:rPr sz="1500" b="1" spc="-80" dirty="0">
                <a:latin typeface="Arial"/>
                <a:cs typeface="Arial"/>
              </a:rPr>
              <a:t> </a:t>
            </a:r>
            <a:r>
              <a:rPr sz="1500" b="1" dirty="0">
                <a:latin typeface="Arial"/>
                <a:cs typeface="Arial"/>
              </a:rPr>
              <a:t>transmitted</a:t>
            </a:r>
            <a:r>
              <a:rPr sz="1500" b="1" spc="-85" dirty="0">
                <a:latin typeface="Arial"/>
                <a:cs typeface="Arial"/>
              </a:rPr>
              <a:t> </a:t>
            </a:r>
            <a:r>
              <a:rPr sz="1500" b="1" spc="-10" dirty="0">
                <a:latin typeface="Arial"/>
                <a:cs typeface="Arial"/>
              </a:rPr>
              <a:t>infections, </a:t>
            </a:r>
            <a:r>
              <a:rPr sz="1500" b="1" dirty="0">
                <a:latin typeface="Arial"/>
                <a:cs typeface="Arial"/>
              </a:rPr>
              <a:t>pregnancies</a:t>
            </a:r>
            <a:r>
              <a:rPr sz="1500" b="1" spc="-85" dirty="0">
                <a:latin typeface="Arial"/>
                <a:cs typeface="Arial"/>
              </a:rPr>
              <a:t> </a:t>
            </a:r>
            <a:r>
              <a:rPr sz="1500" b="1" dirty="0">
                <a:latin typeface="Arial"/>
                <a:cs typeface="Arial"/>
              </a:rPr>
              <a:t>or</a:t>
            </a:r>
            <a:r>
              <a:rPr sz="1500" b="1" spc="-40" dirty="0">
                <a:latin typeface="Arial"/>
                <a:cs typeface="Arial"/>
              </a:rPr>
              <a:t> </a:t>
            </a:r>
            <a:r>
              <a:rPr sz="1500" b="1" dirty="0">
                <a:latin typeface="Arial"/>
                <a:cs typeface="Arial"/>
              </a:rPr>
              <a:t>bruising</a:t>
            </a:r>
            <a:r>
              <a:rPr sz="1500" b="1" spc="-70" dirty="0">
                <a:latin typeface="Arial"/>
                <a:cs typeface="Arial"/>
              </a:rPr>
              <a:t> </a:t>
            </a:r>
            <a:r>
              <a:rPr sz="1500" b="1" dirty="0">
                <a:latin typeface="Arial"/>
                <a:cs typeface="Arial"/>
              </a:rPr>
              <a:t>suggestive</a:t>
            </a:r>
            <a:r>
              <a:rPr sz="1500" b="1" spc="-65" dirty="0">
                <a:latin typeface="Arial"/>
                <a:cs typeface="Arial"/>
              </a:rPr>
              <a:t> </a:t>
            </a:r>
            <a:r>
              <a:rPr sz="1500" b="1" dirty="0">
                <a:latin typeface="Arial"/>
                <a:cs typeface="Arial"/>
              </a:rPr>
              <a:t>of</a:t>
            </a:r>
            <a:r>
              <a:rPr sz="1500" b="1" spc="-40" dirty="0">
                <a:latin typeface="Arial"/>
                <a:cs typeface="Arial"/>
              </a:rPr>
              <a:t> </a:t>
            </a:r>
            <a:r>
              <a:rPr sz="1500" b="1" dirty="0">
                <a:latin typeface="Arial"/>
                <a:cs typeface="Arial"/>
              </a:rPr>
              <a:t>physical</a:t>
            </a:r>
            <a:r>
              <a:rPr sz="1500" b="1" spc="-40" dirty="0">
                <a:latin typeface="Arial"/>
                <a:cs typeface="Arial"/>
              </a:rPr>
              <a:t> </a:t>
            </a:r>
            <a:r>
              <a:rPr sz="1500" b="1" spc="-25" dirty="0">
                <a:latin typeface="Arial"/>
                <a:cs typeface="Arial"/>
              </a:rPr>
              <a:t>or </a:t>
            </a:r>
            <a:r>
              <a:rPr sz="1500" b="1" dirty="0">
                <a:latin typeface="Arial"/>
                <a:cs typeface="Arial"/>
              </a:rPr>
              <a:t>sexual</a:t>
            </a:r>
            <a:r>
              <a:rPr sz="1500" b="1" spc="-70" dirty="0">
                <a:latin typeface="Arial"/>
                <a:cs typeface="Arial"/>
              </a:rPr>
              <a:t> </a:t>
            </a:r>
            <a:r>
              <a:rPr sz="1500" b="1" spc="-10" dirty="0">
                <a:latin typeface="Arial"/>
                <a:cs typeface="Arial"/>
              </a:rPr>
              <a:t>assault.</a:t>
            </a:r>
            <a:endParaRPr sz="1500" dirty="0">
              <a:latin typeface="Arial"/>
              <a:cs typeface="Arial"/>
            </a:endParaRPr>
          </a:p>
        </p:txBody>
      </p:sp>
      <p:sp>
        <p:nvSpPr>
          <p:cNvPr id="15" name="object 15"/>
          <p:cNvSpPr txBox="1"/>
          <p:nvPr/>
        </p:nvSpPr>
        <p:spPr>
          <a:xfrm>
            <a:off x="7742681" y="1555495"/>
            <a:ext cx="2550795"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Receipt</a:t>
            </a:r>
            <a:r>
              <a:rPr sz="1500" b="1" spc="-65" dirty="0">
                <a:latin typeface="Arial"/>
                <a:cs typeface="Arial"/>
              </a:rPr>
              <a:t> </a:t>
            </a:r>
            <a:r>
              <a:rPr sz="1500" b="1" dirty="0">
                <a:latin typeface="Arial"/>
                <a:cs typeface="Arial"/>
              </a:rPr>
              <a:t>of</a:t>
            </a:r>
            <a:r>
              <a:rPr sz="1500" b="1" spc="-25" dirty="0">
                <a:latin typeface="Arial"/>
                <a:cs typeface="Arial"/>
              </a:rPr>
              <a:t> </a:t>
            </a:r>
            <a:r>
              <a:rPr sz="1500" b="1" spc="-10" dirty="0">
                <a:latin typeface="Arial"/>
                <a:cs typeface="Arial"/>
              </a:rPr>
              <a:t>unexplained</a:t>
            </a:r>
            <a:r>
              <a:rPr sz="1500" b="1" spc="-60" dirty="0">
                <a:latin typeface="Arial"/>
                <a:cs typeface="Arial"/>
              </a:rPr>
              <a:t> </a:t>
            </a:r>
            <a:r>
              <a:rPr sz="1500" b="1" spc="-20" dirty="0">
                <a:latin typeface="Arial"/>
                <a:cs typeface="Arial"/>
              </a:rPr>
              <a:t>gifts</a:t>
            </a:r>
            <a:endParaRPr sz="1500" dirty="0">
              <a:latin typeface="Arial"/>
              <a:cs typeface="Arial"/>
            </a:endParaRPr>
          </a:p>
        </p:txBody>
      </p:sp>
      <p:sp>
        <p:nvSpPr>
          <p:cNvPr id="16" name="object 16"/>
          <p:cNvSpPr/>
          <p:nvPr/>
        </p:nvSpPr>
        <p:spPr>
          <a:xfrm>
            <a:off x="4044696" y="1804416"/>
            <a:ext cx="4685030" cy="2918460"/>
          </a:xfrm>
          <a:custGeom>
            <a:avLst/>
            <a:gdLst/>
            <a:ahLst/>
            <a:cxnLst/>
            <a:rect l="l" t="t" r="r" b="b"/>
            <a:pathLst>
              <a:path w="4685030" h="2918460">
                <a:moveTo>
                  <a:pt x="1075943" y="1152143"/>
                </a:moveTo>
                <a:lnTo>
                  <a:pt x="1766315" y="2072639"/>
                </a:lnTo>
              </a:path>
              <a:path w="4685030" h="2918460">
                <a:moveTo>
                  <a:pt x="2228088" y="382524"/>
                </a:moveTo>
                <a:lnTo>
                  <a:pt x="2305812" y="2072639"/>
                </a:lnTo>
              </a:path>
              <a:path w="4685030" h="2918460">
                <a:moveTo>
                  <a:pt x="3688079" y="0"/>
                </a:moveTo>
                <a:lnTo>
                  <a:pt x="2842259" y="2150363"/>
                </a:lnTo>
              </a:path>
              <a:path w="4685030" h="2918460">
                <a:moveTo>
                  <a:pt x="0" y="1612391"/>
                </a:moveTo>
                <a:lnTo>
                  <a:pt x="922019" y="2226563"/>
                </a:lnTo>
              </a:path>
              <a:path w="4685030" h="2918460">
                <a:moveTo>
                  <a:pt x="4148328" y="690372"/>
                </a:moveTo>
                <a:lnTo>
                  <a:pt x="3072383" y="2226563"/>
                </a:lnTo>
              </a:path>
              <a:path w="4685030" h="2918460">
                <a:moveTo>
                  <a:pt x="4684776" y="1458467"/>
                </a:moveTo>
                <a:lnTo>
                  <a:pt x="3378707" y="2382011"/>
                </a:lnTo>
              </a:path>
              <a:path w="4685030" h="2918460">
                <a:moveTo>
                  <a:pt x="4224528" y="2382011"/>
                </a:moveTo>
                <a:lnTo>
                  <a:pt x="3532631" y="2534411"/>
                </a:lnTo>
              </a:path>
              <a:path w="4685030" h="2918460">
                <a:moveTo>
                  <a:pt x="4148328" y="2918459"/>
                </a:moveTo>
                <a:lnTo>
                  <a:pt x="3532631" y="2766059"/>
                </a:lnTo>
              </a:path>
            </a:pathLst>
          </a:custGeom>
          <a:ln w="9144">
            <a:solidFill>
              <a:srgbClr val="000000"/>
            </a:solidFill>
          </a:ln>
        </p:spPr>
        <p:txBody>
          <a:bodyPr wrap="square" lIns="0" tIns="0" rIns="0" bIns="0" rtlCol="0"/>
          <a:lstStyle/>
          <a:p>
            <a:endParaRPr/>
          </a:p>
        </p:txBody>
      </p:sp>
      <p:sp>
        <p:nvSpPr>
          <p:cNvPr id="17" name="object 17"/>
          <p:cNvSpPr txBox="1"/>
          <p:nvPr/>
        </p:nvSpPr>
        <p:spPr>
          <a:xfrm>
            <a:off x="919798" y="4007294"/>
            <a:ext cx="3122295" cy="436880"/>
          </a:xfrm>
          <a:prstGeom prst="rect">
            <a:avLst/>
          </a:prstGeom>
        </p:spPr>
        <p:txBody>
          <a:bodyPr vert="horz" wrap="square" lIns="0" tIns="58419" rIns="0" bIns="0" rtlCol="0">
            <a:spAutoFit/>
          </a:bodyPr>
          <a:lstStyle/>
          <a:p>
            <a:pPr marL="1053465" marR="5080" indent="-1041400">
              <a:lnSpc>
                <a:spcPct val="80000"/>
              </a:lnSpc>
              <a:spcBef>
                <a:spcPts val="459"/>
              </a:spcBef>
            </a:pPr>
            <a:r>
              <a:rPr sz="1500" b="1" dirty="0">
                <a:latin typeface="Arial"/>
                <a:cs typeface="Arial"/>
              </a:rPr>
              <a:t>Sudden</a:t>
            </a:r>
            <a:r>
              <a:rPr sz="1500" b="1" spc="-45" dirty="0">
                <a:latin typeface="Arial"/>
                <a:cs typeface="Arial"/>
              </a:rPr>
              <a:t> </a:t>
            </a:r>
            <a:r>
              <a:rPr sz="1500" b="1" dirty="0">
                <a:latin typeface="Arial"/>
                <a:cs typeface="Arial"/>
              </a:rPr>
              <a:t>change</a:t>
            </a:r>
            <a:r>
              <a:rPr sz="1500" b="1" spc="-75" dirty="0">
                <a:latin typeface="Arial"/>
                <a:cs typeface="Arial"/>
              </a:rPr>
              <a:t> </a:t>
            </a:r>
            <a:r>
              <a:rPr sz="1500" b="1" dirty="0">
                <a:latin typeface="Arial"/>
                <a:cs typeface="Arial"/>
              </a:rPr>
              <a:t>in</a:t>
            </a:r>
            <a:r>
              <a:rPr sz="1500" b="1" spc="-25" dirty="0">
                <a:latin typeface="Arial"/>
                <a:cs typeface="Arial"/>
              </a:rPr>
              <a:t> </a:t>
            </a:r>
            <a:r>
              <a:rPr sz="1500" b="1" dirty="0">
                <a:latin typeface="Arial"/>
                <a:cs typeface="Arial"/>
              </a:rPr>
              <a:t>type</a:t>
            </a:r>
            <a:r>
              <a:rPr sz="1500" b="1" spc="5" dirty="0">
                <a:latin typeface="Arial"/>
                <a:cs typeface="Arial"/>
              </a:rPr>
              <a:t> </a:t>
            </a:r>
            <a:r>
              <a:rPr sz="1500" b="1" dirty="0">
                <a:latin typeface="Arial"/>
                <a:cs typeface="Arial"/>
              </a:rPr>
              <a:t>of</a:t>
            </a:r>
            <a:r>
              <a:rPr sz="1500" b="1" spc="-20" dirty="0">
                <a:latin typeface="Arial"/>
                <a:cs typeface="Arial"/>
              </a:rPr>
              <a:t> </a:t>
            </a:r>
            <a:r>
              <a:rPr sz="1500" b="1" spc="-10" dirty="0">
                <a:latin typeface="Arial"/>
                <a:cs typeface="Arial"/>
              </a:rPr>
              <a:t>clothing </a:t>
            </a:r>
            <a:r>
              <a:rPr sz="1500" b="1" dirty="0">
                <a:latin typeface="Arial"/>
                <a:cs typeface="Arial"/>
              </a:rPr>
              <a:t>being</a:t>
            </a:r>
            <a:r>
              <a:rPr sz="1500" b="1" spc="-35" dirty="0">
                <a:latin typeface="Arial"/>
                <a:cs typeface="Arial"/>
              </a:rPr>
              <a:t> </a:t>
            </a:r>
            <a:r>
              <a:rPr sz="1500" b="1" spc="-20" dirty="0">
                <a:latin typeface="Arial"/>
                <a:cs typeface="Arial"/>
              </a:rPr>
              <a:t>worn</a:t>
            </a:r>
            <a:endParaRPr sz="1500" dirty="0">
              <a:latin typeface="Arial"/>
              <a:cs typeface="Arial"/>
            </a:endParaRPr>
          </a:p>
        </p:txBody>
      </p:sp>
      <p:sp>
        <p:nvSpPr>
          <p:cNvPr id="18" name="object 18"/>
          <p:cNvSpPr txBox="1"/>
          <p:nvPr/>
        </p:nvSpPr>
        <p:spPr>
          <a:xfrm>
            <a:off x="909062" y="4661915"/>
            <a:ext cx="2971040" cy="474489"/>
          </a:xfrm>
          <a:prstGeom prst="rect">
            <a:avLst/>
          </a:prstGeom>
        </p:spPr>
        <p:txBody>
          <a:bodyPr vert="horz" wrap="square" lIns="0" tIns="12700" rIns="0" bIns="0" rtlCol="0">
            <a:spAutoFit/>
          </a:bodyPr>
          <a:lstStyle/>
          <a:p>
            <a:pPr marL="707390" marR="5080" indent="-695325">
              <a:lnSpc>
                <a:spcPct val="100000"/>
              </a:lnSpc>
              <a:spcBef>
                <a:spcPts val="100"/>
              </a:spcBef>
            </a:pPr>
            <a:r>
              <a:rPr sz="1500" b="1" dirty="0">
                <a:latin typeface="Arial"/>
                <a:cs typeface="Arial"/>
              </a:rPr>
              <a:t>Missing</a:t>
            </a:r>
            <a:r>
              <a:rPr sz="1500" b="1" spc="-50" dirty="0">
                <a:latin typeface="Arial"/>
                <a:cs typeface="Arial"/>
              </a:rPr>
              <a:t> </a:t>
            </a:r>
            <a:r>
              <a:rPr sz="1500" b="1" dirty="0">
                <a:latin typeface="Arial"/>
                <a:cs typeface="Arial"/>
              </a:rPr>
              <a:t>and/or</a:t>
            </a:r>
            <a:r>
              <a:rPr sz="1500" b="1" spc="-40" dirty="0">
                <a:latin typeface="Arial"/>
                <a:cs typeface="Arial"/>
              </a:rPr>
              <a:t> </a:t>
            </a:r>
            <a:r>
              <a:rPr sz="1500" b="1" spc="-10" dirty="0">
                <a:latin typeface="Arial"/>
                <a:cs typeface="Arial"/>
              </a:rPr>
              <a:t>truanting episodes</a:t>
            </a:r>
            <a:endParaRPr sz="1500" dirty="0">
              <a:latin typeface="Arial"/>
              <a:cs typeface="Arial"/>
            </a:endParaRPr>
          </a:p>
        </p:txBody>
      </p:sp>
      <p:sp>
        <p:nvSpPr>
          <p:cNvPr id="19" name="object 19"/>
          <p:cNvSpPr txBox="1"/>
          <p:nvPr/>
        </p:nvSpPr>
        <p:spPr>
          <a:xfrm>
            <a:off x="1545083" y="5364937"/>
            <a:ext cx="1841246" cy="483234"/>
          </a:xfrm>
          <a:prstGeom prst="rect">
            <a:avLst/>
          </a:prstGeom>
        </p:spPr>
        <p:txBody>
          <a:bodyPr vert="horz" wrap="square" lIns="0" tIns="12700" rIns="0" bIns="0" rtlCol="0">
            <a:spAutoFit/>
          </a:bodyPr>
          <a:lstStyle/>
          <a:p>
            <a:pPr marL="12700">
              <a:lnSpc>
                <a:spcPct val="100000"/>
              </a:lnSpc>
              <a:spcBef>
                <a:spcPts val="100"/>
              </a:spcBef>
            </a:pPr>
            <a:r>
              <a:rPr sz="1500" b="1" dirty="0">
                <a:latin typeface="Arial"/>
                <a:cs typeface="Arial"/>
              </a:rPr>
              <a:t>Low</a:t>
            </a:r>
            <a:r>
              <a:rPr sz="1500" b="1" spc="-30" dirty="0">
                <a:latin typeface="Arial"/>
                <a:cs typeface="Arial"/>
              </a:rPr>
              <a:t> </a:t>
            </a:r>
            <a:r>
              <a:rPr sz="1500" b="1" dirty="0">
                <a:latin typeface="Arial"/>
                <a:cs typeface="Arial"/>
              </a:rPr>
              <a:t>self</a:t>
            </a:r>
            <a:r>
              <a:rPr sz="1500" b="1" spc="-45" dirty="0">
                <a:latin typeface="Arial"/>
                <a:cs typeface="Arial"/>
              </a:rPr>
              <a:t> </a:t>
            </a:r>
            <a:r>
              <a:rPr sz="1500" b="1" spc="-10" dirty="0">
                <a:latin typeface="Arial"/>
                <a:cs typeface="Arial"/>
              </a:rPr>
              <a:t>esteem</a:t>
            </a:r>
            <a:endParaRPr sz="1500" dirty="0">
              <a:latin typeface="Arial"/>
              <a:cs typeface="Arial"/>
            </a:endParaRPr>
          </a:p>
          <a:p>
            <a:pPr marL="12700">
              <a:lnSpc>
                <a:spcPct val="100000"/>
              </a:lnSpc>
              <a:spcBef>
                <a:spcPts val="5"/>
              </a:spcBef>
            </a:pPr>
            <a:r>
              <a:rPr sz="1500" b="1" dirty="0">
                <a:latin typeface="Arial"/>
                <a:cs typeface="Arial"/>
              </a:rPr>
              <a:t>and</a:t>
            </a:r>
            <a:r>
              <a:rPr sz="1500" b="1" spc="-30" dirty="0">
                <a:latin typeface="Arial"/>
                <a:cs typeface="Arial"/>
              </a:rPr>
              <a:t> </a:t>
            </a:r>
            <a:r>
              <a:rPr sz="1500" b="1" spc="-10" dirty="0">
                <a:latin typeface="Arial"/>
                <a:cs typeface="Arial"/>
              </a:rPr>
              <a:t>aspirations</a:t>
            </a:r>
            <a:endParaRPr sz="1500" dirty="0">
              <a:latin typeface="Arial"/>
              <a:cs typeface="Arial"/>
            </a:endParaRPr>
          </a:p>
        </p:txBody>
      </p:sp>
      <p:sp>
        <p:nvSpPr>
          <p:cNvPr id="20" name="object 20"/>
          <p:cNvSpPr txBox="1"/>
          <p:nvPr/>
        </p:nvSpPr>
        <p:spPr>
          <a:xfrm>
            <a:off x="8412226" y="5148453"/>
            <a:ext cx="2488565" cy="482600"/>
          </a:xfrm>
          <a:prstGeom prst="rect">
            <a:avLst/>
          </a:prstGeom>
        </p:spPr>
        <p:txBody>
          <a:bodyPr vert="horz" wrap="square" lIns="0" tIns="12700" rIns="0" bIns="0" rtlCol="0">
            <a:spAutoFit/>
          </a:bodyPr>
          <a:lstStyle/>
          <a:p>
            <a:pPr marL="117475" marR="5080" indent="-105410">
              <a:lnSpc>
                <a:spcPct val="100000"/>
              </a:lnSpc>
              <a:spcBef>
                <a:spcPts val="100"/>
              </a:spcBef>
            </a:pPr>
            <a:r>
              <a:rPr sz="1500" b="1" dirty="0">
                <a:latin typeface="Arial"/>
                <a:cs typeface="Arial"/>
              </a:rPr>
              <a:t>History</a:t>
            </a:r>
            <a:r>
              <a:rPr sz="1500" b="1" spc="-70" dirty="0">
                <a:latin typeface="Arial"/>
                <a:cs typeface="Arial"/>
              </a:rPr>
              <a:t> </a:t>
            </a:r>
            <a:r>
              <a:rPr sz="1500" b="1" dirty="0">
                <a:latin typeface="Arial"/>
                <a:cs typeface="Arial"/>
              </a:rPr>
              <a:t>of</a:t>
            </a:r>
            <a:r>
              <a:rPr sz="1500" b="1" spc="-10" dirty="0">
                <a:latin typeface="Arial"/>
                <a:cs typeface="Arial"/>
              </a:rPr>
              <a:t> </a:t>
            </a:r>
            <a:r>
              <a:rPr sz="1500" b="1" dirty="0">
                <a:latin typeface="Arial"/>
                <a:cs typeface="Arial"/>
              </a:rPr>
              <a:t>neglectful</a:t>
            </a:r>
            <a:r>
              <a:rPr sz="1500" b="1" spc="-70" dirty="0">
                <a:latin typeface="Arial"/>
                <a:cs typeface="Arial"/>
              </a:rPr>
              <a:t> </a:t>
            </a:r>
            <a:r>
              <a:rPr sz="1500" b="1" spc="-10" dirty="0">
                <a:latin typeface="Arial"/>
                <a:cs typeface="Arial"/>
              </a:rPr>
              <a:t>and/or </a:t>
            </a:r>
            <a:r>
              <a:rPr sz="1500" b="1" dirty="0">
                <a:latin typeface="Arial"/>
                <a:cs typeface="Arial"/>
              </a:rPr>
              <a:t>emotionally</a:t>
            </a:r>
            <a:r>
              <a:rPr sz="1500" b="1" spc="-105" dirty="0">
                <a:latin typeface="Arial"/>
                <a:cs typeface="Arial"/>
              </a:rPr>
              <a:t> </a:t>
            </a:r>
            <a:r>
              <a:rPr sz="1500" b="1" dirty="0">
                <a:latin typeface="Arial"/>
                <a:cs typeface="Arial"/>
              </a:rPr>
              <a:t>abusive</a:t>
            </a:r>
            <a:r>
              <a:rPr sz="1500" b="1" spc="-65" dirty="0">
                <a:latin typeface="Arial"/>
                <a:cs typeface="Arial"/>
              </a:rPr>
              <a:t> </a:t>
            </a:r>
            <a:r>
              <a:rPr sz="1500" b="1" spc="-20" dirty="0">
                <a:latin typeface="Arial"/>
                <a:cs typeface="Arial"/>
              </a:rPr>
              <a:t>care</a:t>
            </a:r>
            <a:endParaRPr sz="1500" dirty="0">
              <a:latin typeface="Arial"/>
              <a:cs typeface="Arial"/>
            </a:endParaRPr>
          </a:p>
        </p:txBody>
      </p:sp>
      <p:sp>
        <p:nvSpPr>
          <p:cNvPr id="21" name="object 21"/>
          <p:cNvSpPr txBox="1"/>
          <p:nvPr/>
        </p:nvSpPr>
        <p:spPr>
          <a:xfrm>
            <a:off x="7546340" y="5825997"/>
            <a:ext cx="3752850" cy="852169"/>
          </a:xfrm>
          <a:prstGeom prst="rect">
            <a:avLst/>
          </a:prstGeom>
        </p:spPr>
        <p:txBody>
          <a:bodyPr vert="horz" wrap="square" lIns="0" tIns="12700" rIns="0" bIns="0" rtlCol="0">
            <a:spAutoFit/>
          </a:bodyPr>
          <a:lstStyle/>
          <a:p>
            <a:pPr marL="2018664" marR="5080" indent="-934719">
              <a:lnSpc>
                <a:spcPct val="100000"/>
              </a:lnSpc>
              <a:spcBef>
                <a:spcPts val="100"/>
              </a:spcBef>
            </a:pPr>
            <a:r>
              <a:rPr sz="1500" b="1" dirty="0">
                <a:latin typeface="Arial"/>
                <a:cs typeface="Arial"/>
              </a:rPr>
              <a:t>Poor</a:t>
            </a:r>
            <a:r>
              <a:rPr sz="1500" b="1" spc="-10" dirty="0">
                <a:latin typeface="Arial"/>
                <a:cs typeface="Arial"/>
              </a:rPr>
              <a:t> </a:t>
            </a:r>
            <a:r>
              <a:rPr sz="1500" b="1" dirty="0">
                <a:latin typeface="Arial"/>
                <a:cs typeface="Arial"/>
              </a:rPr>
              <a:t>relationships</a:t>
            </a:r>
            <a:r>
              <a:rPr sz="1500" b="1" spc="-65" dirty="0">
                <a:latin typeface="Arial"/>
                <a:cs typeface="Arial"/>
              </a:rPr>
              <a:t> </a:t>
            </a:r>
            <a:r>
              <a:rPr sz="1500" b="1" dirty="0">
                <a:latin typeface="Arial"/>
                <a:cs typeface="Arial"/>
              </a:rPr>
              <a:t>with</a:t>
            </a:r>
            <a:r>
              <a:rPr sz="1500" b="1" spc="-55" dirty="0">
                <a:latin typeface="Arial"/>
                <a:cs typeface="Arial"/>
              </a:rPr>
              <a:t> </a:t>
            </a:r>
            <a:r>
              <a:rPr sz="1500" b="1" spc="-20" dirty="0">
                <a:latin typeface="Arial"/>
                <a:cs typeface="Arial"/>
              </a:rPr>
              <a:t>peers </a:t>
            </a:r>
            <a:r>
              <a:rPr sz="1500" b="1" dirty="0">
                <a:latin typeface="Arial"/>
                <a:cs typeface="Arial"/>
              </a:rPr>
              <a:t>or</a:t>
            </a:r>
            <a:r>
              <a:rPr sz="1500" b="1" spc="-10" dirty="0">
                <a:latin typeface="Arial"/>
                <a:cs typeface="Arial"/>
              </a:rPr>
              <a:t> family</a:t>
            </a:r>
            <a:endParaRPr sz="1500" dirty="0">
              <a:latin typeface="Arial"/>
              <a:cs typeface="Arial"/>
            </a:endParaRPr>
          </a:p>
          <a:p>
            <a:pPr marL="451484" marR="1730375" indent="-439420">
              <a:lnSpc>
                <a:spcPts val="1440"/>
              </a:lnSpc>
              <a:spcBef>
                <a:spcPts val="15"/>
              </a:spcBef>
            </a:pPr>
            <a:r>
              <a:rPr sz="1500" b="1" spc="-10" dirty="0">
                <a:latin typeface="Arial"/>
                <a:cs typeface="Arial"/>
              </a:rPr>
              <a:t>Association </a:t>
            </a:r>
            <a:r>
              <a:rPr sz="1500" b="1" dirty="0">
                <a:latin typeface="Arial"/>
                <a:cs typeface="Arial"/>
              </a:rPr>
              <a:t>with</a:t>
            </a:r>
            <a:r>
              <a:rPr sz="1500" b="1" spc="-15" dirty="0">
                <a:latin typeface="Arial"/>
                <a:cs typeface="Arial"/>
              </a:rPr>
              <a:t> </a:t>
            </a:r>
            <a:r>
              <a:rPr sz="1500" b="1" spc="-20" dirty="0">
                <a:latin typeface="Arial"/>
                <a:cs typeface="Arial"/>
              </a:rPr>
              <a:t>risky </a:t>
            </a:r>
            <a:r>
              <a:rPr sz="1500" b="1" spc="-10" dirty="0">
                <a:latin typeface="Arial"/>
                <a:cs typeface="Arial"/>
              </a:rPr>
              <a:t>adults/peers</a:t>
            </a:r>
            <a:endParaRPr sz="1500" dirty="0">
              <a:latin typeface="Arial"/>
              <a:cs typeface="Arial"/>
            </a:endParaRPr>
          </a:p>
        </p:txBody>
      </p:sp>
      <p:sp>
        <p:nvSpPr>
          <p:cNvPr id="22" name="object 22"/>
          <p:cNvSpPr/>
          <p:nvPr/>
        </p:nvSpPr>
        <p:spPr>
          <a:xfrm>
            <a:off x="3506723" y="4338828"/>
            <a:ext cx="5070475" cy="3074035"/>
          </a:xfrm>
          <a:custGeom>
            <a:avLst/>
            <a:gdLst/>
            <a:ahLst/>
            <a:cxnLst/>
            <a:rect l="l" t="t" r="r" b="b"/>
            <a:pathLst>
              <a:path w="5070475" h="3074034">
                <a:moveTo>
                  <a:pt x="230124" y="0"/>
                </a:moveTo>
                <a:lnTo>
                  <a:pt x="1074420" y="77724"/>
                </a:lnTo>
              </a:path>
              <a:path w="5070475" h="3074034">
                <a:moveTo>
                  <a:pt x="537972" y="537972"/>
                </a:moveTo>
                <a:lnTo>
                  <a:pt x="1150620" y="384048"/>
                </a:lnTo>
              </a:path>
              <a:path w="5070475" h="3074034">
                <a:moveTo>
                  <a:pt x="0" y="1228344"/>
                </a:moveTo>
                <a:lnTo>
                  <a:pt x="1304543" y="537972"/>
                </a:lnTo>
              </a:path>
              <a:path w="5070475" h="3074034">
                <a:moveTo>
                  <a:pt x="306324" y="1767839"/>
                </a:moveTo>
                <a:lnTo>
                  <a:pt x="1536191" y="614172"/>
                </a:lnTo>
              </a:path>
              <a:path w="5070475" h="3074034">
                <a:moveTo>
                  <a:pt x="4840224" y="1075944"/>
                </a:moveTo>
                <a:lnTo>
                  <a:pt x="3840479" y="537972"/>
                </a:lnTo>
              </a:path>
              <a:path w="5070475" h="3074034">
                <a:moveTo>
                  <a:pt x="1844039" y="691896"/>
                </a:moveTo>
                <a:lnTo>
                  <a:pt x="920496" y="2382012"/>
                </a:lnTo>
              </a:path>
              <a:path w="5070475" h="3074034">
                <a:moveTo>
                  <a:pt x="3610355" y="614172"/>
                </a:moveTo>
                <a:lnTo>
                  <a:pt x="5070348" y="1613916"/>
                </a:lnTo>
              </a:path>
              <a:path w="5070475" h="3074034">
                <a:moveTo>
                  <a:pt x="3380231" y="691896"/>
                </a:moveTo>
                <a:lnTo>
                  <a:pt x="4070604" y="1920239"/>
                </a:lnTo>
              </a:path>
              <a:path w="5070475" h="3074034">
                <a:moveTo>
                  <a:pt x="3150107" y="768096"/>
                </a:moveTo>
                <a:lnTo>
                  <a:pt x="3456431" y="2458212"/>
                </a:lnTo>
              </a:path>
              <a:path w="5070475" h="3074034">
                <a:moveTo>
                  <a:pt x="2226564" y="768096"/>
                </a:moveTo>
                <a:lnTo>
                  <a:pt x="1766315" y="3073908"/>
                </a:lnTo>
              </a:path>
              <a:path w="5070475" h="3074034">
                <a:moveTo>
                  <a:pt x="2534412" y="768096"/>
                </a:moveTo>
                <a:lnTo>
                  <a:pt x="2534412" y="1920239"/>
                </a:lnTo>
              </a:path>
            </a:pathLst>
          </a:custGeom>
          <a:ln w="9144">
            <a:solidFill>
              <a:srgbClr val="000000"/>
            </a:solidFill>
          </a:ln>
        </p:spPr>
        <p:txBody>
          <a:bodyPr wrap="square" lIns="0" tIns="0" rIns="0" bIns="0" rtlCol="0"/>
          <a:lstStyle/>
          <a:p>
            <a:endParaRPr/>
          </a:p>
        </p:txBody>
      </p:sp>
      <p:sp>
        <p:nvSpPr>
          <p:cNvPr id="23" name="object 23"/>
          <p:cNvSpPr txBox="1"/>
          <p:nvPr/>
        </p:nvSpPr>
        <p:spPr>
          <a:xfrm>
            <a:off x="5812916" y="6286880"/>
            <a:ext cx="408305" cy="254000"/>
          </a:xfrm>
          <a:prstGeom prst="rect">
            <a:avLst/>
          </a:prstGeom>
        </p:spPr>
        <p:txBody>
          <a:bodyPr vert="horz" wrap="square" lIns="0" tIns="12700" rIns="0" bIns="0" rtlCol="0">
            <a:spAutoFit/>
          </a:bodyPr>
          <a:lstStyle/>
          <a:p>
            <a:pPr marL="12700">
              <a:lnSpc>
                <a:spcPct val="100000"/>
              </a:lnSpc>
              <a:spcBef>
                <a:spcPts val="100"/>
              </a:spcBef>
            </a:pPr>
            <a:r>
              <a:rPr sz="1500" b="1" spc="-25" dirty="0">
                <a:latin typeface="Arial"/>
                <a:cs typeface="Arial"/>
              </a:rPr>
              <a:t>LAC</a:t>
            </a:r>
            <a:endParaRPr sz="1500">
              <a:latin typeface="Arial"/>
              <a:cs typeface="Arial"/>
            </a:endParaRPr>
          </a:p>
        </p:txBody>
      </p:sp>
      <p:sp>
        <p:nvSpPr>
          <p:cNvPr id="24" name="object 24"/>
          <p:cNvSpPr txBox="1"/>
          <p:nvPr/>
        </p:nvSpPr>
        <p:spPr>
          <a:xfrm>
            <a:off x="2288794" y="2476881"/>
            <a:ext cx="1666875" cy="436880"/>
          </a:xfrm>
          <a:prstGeom prst="rect">
            <a:avLst/>
          </a:prstGeom>
        </p:spPr>
        <p:txBody>
          <a:bodyPr vert="horz" wrap="square" lIns="0" tIns="58419" rIns="0" bIns="0" rtlCol="0">
            <a:spAutoFit/>
          </a:bodyPr>
          <a:lstStyle/>
          <a:p>
            <a:pPr marL="268605" marR="5080" indent="-256540">
              <a:lnSpc>
                <a:spcPct val="80000"/>
              </a:lnSpc>
              <a:spcBef>
                <a:spcPts val="459"/>
              </a:spcBef>
            </a:pPr>
            <a:r>
              <a:rPr sz="1500" b="1" dirty="0">
                <a:latin typeface="Arial"/>
                <a:cs typeface="Arial"/>
              </a:rPr>
              <a:t>Risky</a:t>
            </a:r>
            <a:r>
              <a:rPr sz="1500" b="1" spc="-70" dirty="0">
                <a:latin typeface="Arial"/>
                <a:cs typeface="Arial"/>
              </a:rPr>
              <a:t> </a:t>
            </a:r>
            <a:r>
              <a:rPr sz="1500" b="1" dirty="0">
                <a:latin typeface="Arial"/>
                <a:cs typeface="Arial"/>
              </a:rPr>
              <a:t>internet</a:t>
            </a:r>
            <a:r>
              <a:rPr sz="1500" b="1" spc="-70" dirty="0">
                <a:latin typeface="Arial"/>
                <a:cs typeface="Arial"/>
              </a:rPr>
              <a:t> </a:t>
            </a:r>
            <a:r>
              <a:rPr sz="1500" b="1" spc="-25" dirty="0">
                <a:latin typeface="Arial"/>
                <a:cs typeface="Arial"/>
              </a:rPr>
              <a:t>and </a:t>
            </a:r>
            <a:r>
              <a:rPr sz="1500" b="1" dirty="0">
                <a:latin typeface="Arial"/>
                <a:cs typeface="Arial"/>
              </a:rPr>
              <a:t>webcam</a:t>
            </a:r>
            <a:r>
              <a:rPr sz="1500" b="1" spc="-70" dirty="0">
                <a:latin typeface="Arial"/>
                <a:cs typeface="Arial"/>
              </a:rPr>
              <a:t> </a:t>
            </a:r>
            <a:r>
              <a:rPr sz="1500" b="1" spc="-25" dirty="0">
                <a:latin typeface="Arial"/>
                <a:cs typeface="Arial"/>
              </a:rPr>
              <a:t>use</a:t>
            </a:r>
            <a:endParaRPr sz="1500" dirty="0">
              <a:latin typeface="Arial"/>
              <a:cs typeface="Arial"/>
            </a:endParaRPr>
          </a:p>
        </p:txBody>
      </p:sp>
      <p:sp>
        <p:nvSpPr>
          <p:cNvPr id="25" name="object 25"/>
          <p:cNvSpPr/>
          <p:nvPr/>
        </p:nvSpPr>
        <p:spPr>
          <a:xfrm>
            <a:off x="4044696" y="2802635"/>
            <a:ext cx="1306195" cy="1152525"/>
          </a:xfrm>
          <a:custGeom>
            <a:avLst/>
            <a:gdLst/>
            <a:ahLst/>
            <a:cxnLst/>
            <a:rect l="l" t="t" r="r" b="b"/>
            <a:pathLst>
              <a:path w="1306195" h="1152525">
                <a:moveTo>
                  <a:pt x="0" y="0"/>
                </a:moveTo>
                <a:lnTo>
                  <a:pt x="1306067" y="1152144"/>
                </a:lnTo>
              </a:path>
            </a:pathLst>
          </a:custGeom>
          <a:ln w="9143">
            <a:solidFill>
              <a:srgbClr val="000000"/>
            </a:solidFill>
          </a:ln>
        </p:spPr>
        <p:txBody>
          <a:bodyPr wrap="square" lIns="0" tIns="0" rIns="0" bIns="0" rtlCol="0"/>
          <a:lstStyle/>
          <a:p>
            <a:endParaRPr/>
          </a:p>
        </p:txBody>
      </p:sp>
      <p:sp>
        <p:nvSpPr>
          <p:cNvPr id="26" name="object 26"/>
          <p:cNvSpPr txBox="1"/>
          <p:nvPr/>
        </p:nvSpPr>
        <p:spPr>
          <a:xfrm>
            <a:off x="1705610" y="6056503"/>
            <a:ext cx="3678301" cy="1194435"/>
          </a:xfrm>
          <a:prstGeom prst="rect">
            <a:avLst/>
          </a:prstGeom>
        </p:spPr>
        <p:txBody>
          <a:bodyPr vert="horz" wrap="square" lIns="0" tIns="12700" rIns="0" bIns="0" rtlCol="0">
            <a:spAutoFit/>
          </a:bodyPr>
          <a:lstStyle/>
          <a:p>
            <a:pPr marL="871219" marR="885190" indent="-792480">
              <a:lnSpc>
                <a:spcPct val="100000"/>
              </a:lnSpc>
              <a:spcBef>
                <a:spcPts val="100"/>
              </a:spcBef>
            </a:pPr>
            <a:r>
              <a:rPr sz="1500" b="1" spc="-10" dirty="0">
                <a:latin typeface="Arial"/>
                <a:cs typeface="Arial"/>
              </a:rPr>
              <a:t>Hanging</a:t>
            </a:r>
            <a:r>
              <a:rPr sz="1500" b="1" spc="-70" dirty="0">
                <a:latin typeface="Arial"/>
                <a:cs typeface="Arial"/>
              </a:rPr>
              <a:t> </a:t>
            </a:r>
            <a:r>
              <a:rPr sz="1500" b="1" dirty="0">
                <a:latin typeface="Arial"/>
                <a:cs typeface="Arial"/>
              </a:rPr>
              <a:t>out</a:t>
            </a:r>
            <a:r>
              <a:rPr sz="1500" b="1" spc="-35" dirty="0">
                <a:latin typeface="Arial"/>
                <a:cs typeface="Arial"/>
              </a:rPr>
              <a:t> </a:t>
            </a:r>
            <a:r>
              <a:rPr sz="1500" b="1" dirty="0">
                <a:latin typeface="Arial"/>
                <a:cs typeface="Arial"/>
              </a:rPr>
              <a:t>in</a:t>
            </a:r>
            <a:r>
              <a:rPr sz="1500" b="1" spc="-40" dirty="0">
                <a:latin typeface="Arial"/>
                <a:cs typeface="Arial"/>
              </a:rPr>
              <a:t> </a:t>
            </a:r>
            <a:r>
              <a:rPr sz="1500" b="1" dirty="0">
                <a:latin typeface="Arial"/>
                <a:cs typeface="Arial"/>
              </a:rPr>
              <a:t>areas</a:t>
            </a:r>
            <a:r>
              <a:rPr sz="1500" b="1" spc="-65" dirty="0">
                <a:latin typeface="Arial"/>
                <a:cs typeface="Arial"/>
              </a:rPr>
              <a:t> </a:t>
            </a:r>
            <a:r>
              <a:rPr sz="1500" b="1" spc="-20" dirty="0">
                <a:latin typeface="Arial"/>
                <a:cs typeface="Arial"/>
              </a:rPr>
              <a:t>known </a:t>
            </a:r>
            <a:r>
              <a:rPr sz="1500" b="1" dirty="0">
                <a:latin typeface="Arial"/>
                <a:cs typeface="Arial"/>
              </a:rPr>
              <a:t>to</a:t>
            </a:r>
            <a:r>
              <a:rPr sz="1500" b="1" spc="-35" dirty="0">
                <a:latin typeface="Arial"/>
                <a:cs typeface="Arial"/>
              </a:rPr>
              <a:t> </a:t>
            </a:r>
            <a:r>
              <a:rPr sz="1500" b="1" dirty="0">
                <a:latin typeface="Arial"/>
                <a:cs typeface="Arial"/>
              </a:rPr>
              <a:t>be</a:t>
            </a:r>
            <a:r>
              <a:rPr sz="1500" b="1" spc="-40" dirty="0">
                <a:latin typeface="Arial"/>
                <a:cs typeface="Arial"/>
              </a:rPr>
              <a:t> </a:t>
            </a:r>
            <a:r>
              <a:rPr sz="1500" b="1" spc="-10" dirty="0">
                <a:latin typeface="Arial"/>
                <a:cs typeface="Arial"/>
              </a:rPr>
              <a:t>risky</a:t>
            </a:r>
            <a:endParaRPr sz="1500" dirty="0">
              <a:latin typeface="Arial"/>
              <a:cs typeface="Arial"/>
            </a:endParaRPr>
          </a:p>
          <a:p>
            <a:pPr marL="12700" marR="5080" indent="1228090">
              <a:lnSpc>
                <a:spcPct val="142300"/>
              </a:lnSpc>
              <a:spcBef>
                <a:spcPts val="480"/>
              </a:spcBef>
            </a:pPr>
            <a:r>
              <a:rPr sz="1500" b="1" dirty="0">
                <a:latin typeface="Arial"/>
                <a:cs typeface="Arial"/>
              </a:rPr>
              <a:t>Substance</a:t>
            </a:r>
            <a:r>
              <a:rPr sz="1500" b="1" spc="-80" dirty="0">
                <a:latin typeface="Arial"/>
                <a:cs typeface="Arial"/>
              </a:rPr>
              <a:t> </a:t>
            </a:r>
            <a:r>
              <a:rPr sz="1500" b="1" spc="-10" dirty="0">
                <a:latin typeface="Arial"/>
                <a:cs typeface="Arial"/>
              </a:rPr>
              <a:t>misuse </a:t>
            </a:r>
            <a:r>
              <a:rPr sz="1500" b="1" dirty="0">
                <a:latin typeface="Arial"/>
                <a:cs typeface="Arial"/>
              </a:rPr>
              <a:t>Friends</a:t>
            </a:r>
            <a:r>
              <a:rPr sz="1500" b="1" spc="-50" dirty="0">
                <a:latin typeface="Arial"/>
                <a:cs typeface="Arial"/>
              </a:rPr>
              <a:t> </a:t>
            </a:r>
            <a:r>
              <a:rPr sz="1500" b="1" dirty="0">
                <a:latin typeface="Arial"/>
                <a:cs typeface="Arial"/>
              </a:rPr>
              <a:t>with</a:t>
            </a:r>
            <a:r>
              <a:rPr sz="1500" b="1" spc="-50" dirty="0">
                <a:latin typeface="Arial"/>
                <a:cs typeface="Arial"/>
              </a:rPr>
              <a:t> </a:t>
            </a:r>
            <a:r>
              <a:rPr sz="1500" b="1" dirty="0">
                <a:latin typeface="Arial"/>
                <a:cs typeface="Arial"/>
              </a:rPr>
              <a:t>other</a:t>
            </a:r>
            <a:r>
              <a:rPr sz="1500" b="1" spc="-25" dirty="0">
                <a:latin typeface="Arial"/>
                <a:cs typeface="Arial"/>
              </a:rPr>
              <a:t> </a:t>
            </a:r>
            <a:r>
              <a:rPr sz="1500" b="1" dirty="0">
                <a:latin typeface="Arial"/>
                <a:cs typeface="Arial"/>
              </a:rPr>
              <a:t>victims</a:t>
            </a:r>
            <a:r>
              <a:rPr sz="1500" b="1" spc="-45" dirty="0">
                <a:latin typeface="Arial"/>
                <a:cs typeface="Arial"/>
              </a:rPr>
              <a:t> </a:t>
            </a:r>
            <a:r>
              <a:rPr sz="1500" b="1" dirty="0">
                <a:latin typeface="Arial"/>
                <a:cs typeface="Arial"/>
              </a:rPr>
              <a:t>of</a:t>
            </a:r>
            <a:r>
              <a:rPr sz="1500" b="1" spc="-10" dirty="0">
                <a:latin typeface="Arial"/>
                <a:cs typeface="Arial"/>
              </a:rPr>
              <a:t> CSE/CCE</a:t>
            </a:r>
            <a:endParaRPr sz="1500" dirty="0">
              <a:latin typeface="Arial"/>
              <a:cs typeface="Arial"/>
            </a:endParaRPr>
          </a:p>
        </p:txBody>
      </p:sp>
      <p:sp>
        <p:nvSpPr>
          <p:cNvPr id="27" name="object 27"/>
          <p:cNvSpPr/>
          <p:nvPr/>
        </p:nvSpPr>
        <p:spPr>
          <a:xfrm>
            <a:off x="4949952" y="5047488"/>
            <a:ext cx="593090" cy="1922145"/>
          </a:xfrm>
          <a:custGeom>
            <a:avLst/>
            <a:gdLst/>
            <a:ahLst/>
            <a:cxnLst/>
            <a:rect l="l" t="t" r="r" b="b"/>
            <a:pathLst>
              <a:path w="593089" h="1922145">
                <a:moveTo>
                  <a:pt x="592836" y="0"/>
                </a:moveTo>
                <a:lnTo>
                  <a:pt x="0" y="1921764"/>
                </a:lnTo>
              </a:path>
            </a:pathLst>
          </a:custGeom>
          <a:ln w="9144">
            <a:solidFill>
              <a:srgbClr val="000000"/>
            </a:solidFill>
          </a:ln>
        </p:spPr>
        <p:txBody>
          <a:bodyPr wrap="square" lIns="0" tIns="0" rIns="0" bIns="0" rtlCol="0"/>
          <a:lstStyle/>
          <a:p>
            <a:endParaRPr/>
          </a:p>
        </p:txBody>
      </p:sp>
      <p:sp>
        <p:nvSpPr>
          <p:cNvPr id="28" name="object 28"/>
          <p:cNvSpPr txBox="1"/>
          <p:nvPr/>
        </p:nvSpPr>
        <p:spPr>
          <a:xfrm>
            <a:off x="2262377" y="1380870"/>
            <a:ext cx="4989195" cy="704850"/>
          </a:xfrm>
          <a:prstGeom prst="rect">
            <a:avLst/>
          </a:prstGeom>
        </p:spPr>
        <p:txBody>
          <a:bodyPr vert="horz" wrap="square" lIns="0" tIns="12700" rIns="0" bIns="0" rtlCol="0">
            <a:spAutoFit/>
          </a:bodyPr>
          <a:lstStyle/>
          <a:p>
            <a:pPr marR="1457325" algn="ctr">
              <a:lnSpc>
                <a:spcPts val="1620"/>
              </a:lnSpc>
              <a:spcBef>
                <a:spcPts val="100"/>
              </a:spcBef>
            </a:pPr>
            <a:r>
              <a:rPr sz="1500" b="1" dirty="0">
                <a:latin typeface="Arial"/>
                <a:cs typeface="Arial"/>
              </a:rPr>
              <a:t>Use</a:t>
            </a:r>
            <a:r>
              <a:rPr sz="1500" b="1" spc="-75" dirty="0">
                <a:latin typeface="Arial"/>
                <a:cs typeface="Arial"/>
              </a:rPr>
              <a:t> </a:t>
            </a:r>
            <a:r>
              <a:rPr sz="1500" b="1" dirty="0">
                <a:latin typeface="Arial"/>
                <a:cs typeface="Arial"/>
              </a:rPr>
              <a:t>of</a:t>
            </a:r>
            <a:r>
              <a:rPr sz="1500" b="1" spc="-25" dirty="0">
                <a:latin typeface="Arial"/>
                <a:cs typeface="Arial"/>
              </a:rPr>
              <a:t> </a:t>
            </a:r>
            <a:r>
              <a:rPr sz="1500" b="1" dirty="0">
                <a:latin typeface="Arial"/>
                <a:cs typeface="Arial"/>
              </a:rPr>
              <a:t>drugs</a:t>
            </a:r>
            <a:r>
              <a:rPr sz="1500" b="1" spc="-55" dirty="0">
                <a:latin typeface="Arial"/>
                <a:cs typeface="Arial"/>
              </a:rPr>
              <a:t> </a:t>
            </a:r>
            <a:r>
              <a:rPr sz="1500" b="1" dirty="0">
                <a:latin typeface="Arial"/>
                <a:cs typeface="Arial"/>
              </a:rPr>
              <a:t>or</a:t>
            </a:r>
            <a:r>
              <a:rPr sz="1500" b="1" spc="-35" dirty="0">
                <a:latin typeface="Arial"/>
                <a:cs typeface="Arial"/>
              </a:rPr>
              <a:t> </a:t>
            </a:r>
            <a:r>
              <a:rPr sz="1500" b="1" spc="-10" dirty="0">
                <a:latin typeface="Arial"/>
                <a:cs typeface="Arial"/>
              </a:rPr>
              <a:t>alcohol</a:t>
            </a:r>
            <a:r>
              <a:rPr sz="1500" b="1" spc="-75" dirty="0">
                <a:latin typeface="Arial"/>
                <a:cs typeface="Arial"/>
              </a:rPr>
              <a:t> </a:t>
            </a:r>
            <a:r>
              <a:rPr sz="1500" b="1" dirty="0">
                <a:latin typeface="Arial"/>
                <a:cs typeface="Arial"/>
              </a:rPr>
              <a:t>without</a:t>
            </a:r>
            <a:r>
              <a:rPr sz="1500" b="1" spc="-75" dirty="0">
                <a:latin typeface="Arial"/>
                <a:cs typeface="Arial"/>
              </a:rPr>
              <a:t> </a:t>
            </a:r>
            <a:r>
              <a:rPr sz="1500" b="1" spc="-10" dirty="0">
                <a:latin typeface="Arial"/>
                <a:cs typeface="Arial"/>
              </a:rPr>
              <a:t>known</a:t>
            </a:r>
            <a:endParaRPr sz="1500" dirty="0">
              <a:latin typeface="Arial"/>
              <a:cs typeface="Arial"/>
            </a:endParaRPr>
          </a:p>
          <a:p>
            <a:pPr marR="1456690" algn="ctr">
              <a:lnSpc>
                <a:spcPts val="1620"/>
              </a:lnSpc>
            </a:pPr>
            <a:r>
              <a:rPr sz="1500" b="1" spc="-10" dirty="0">
                <a:latin typeface="Arial"/>
                <a:cs typeface="Arial"/>
              </a:rPr>
              <a:t>funds</a:t>
            </a:r>
            <a:endParaRPr sz="1500" dirty="0">
              <a:latin typeface="Arial"/>
              <a:cs typeface="Arial"/>
            </a:endParaRPr>
          </a:p>
          <a:p>
            <a:pPr marL="1558290" algn="ctr">
              <a:lnSpc>
                <a:spcPct val="100000"/>
              </a:lnSpc>
              <a:spcBef>
                <a:spcPts val="305"/>
              </a:spcBef>
            </a:pPr>
            <a:r>
              <a:rPr sz="1500" b="1" dirty="0">
                <a:latin typeface="Arial"/>
                <a:cs typeface="Arial"/>
              </a:rPr>
              <a:t>History</a:t>
            </a:r>
            <a:r>
              <a:rPr sz="1500" b="1" spc="-55" dirty="0">
                <a:latin typeface="Arial"/>
                <a:cs typeface="Arial"/>
              </a:rPr>
              <a:t> </a:t>
            </a:r>
            <a:r>
              <a:rPr sz="1500" b="1" dirty="0">
                <a:latin typeface="Arial"/>
                <a:cs typeface="Arial"/>
              </a:rPr>
              <a:t>of</a:t>
            </a:r>
            <a:r>
              <a:rPr sz="1500" b="1" spc="10" dirty="0">
                <a:latin typeface="Arial"/>
                <a:cs typeface="Arial"/>
              </a:rPr>
              <a:t> </a:t>
            </a:r>
            <a:r>
              <a:rPr sz="1500" b="1" dirty="0">
                <a:latin typeface="Arial"/>
                <a:cs typeface="Arial"/>
              </a:rPr>
              <a:t>sexual</a:t>
            </a:r>
            <a:r>
              <a:rPr sz="1500" b="1" spc="-55" dirty="0">
                <a:latin typeface="Arial"/>
                <a:cs typeface="Arial"/>
              </a:rPr>
              <a:t> </a:t>
            </a:r>
            <a:r>
              <a:rPr sz="1500" b="1" spc="-10" dirty="0">
                <a:latin typeface="Arial"/>
                <a:cs typeface="Arial"/>
              </a:rPr>
              <a:t>abuse/previous</a:t>
            </a:r>
            <a:r>
              <a:rPr sz="1500" b="1" spc="-40" dirty="0">
                <a:latin typeface="Arial"/>
                <a:cs typeface="Arial"/>
              </a:rPr>
              <a:t> </a:t>
            </a:r>
            <a:r>
              <a:rPr sz="1500" b="1" spc="-25" dirty="0">
                <a:latin typeface="Arial"/>
                <a:cs typeface="Arial"/>
              </a:rPr>
              <a:t>CSE</a:t>
            </a:r>
            <a:endParaRPr sz="1500" dirty="0">
              <a:latin typeface="Arial"/>
              <a:cs typeface="Arial"/>
            </a:endParaRPr>
          </a:p>
        </p:txBody>
      </p:sp>
      <p:sp>
        <p:nvSpPr>
          <p:cNvPr id="29" name="object 29"/>
          <p:cNvSpPr/>
          <p:nvPr/>
        </p:nvSpPr>
        <p:spPr>
          <a:xfrm>
            <a:off x="3227832" y="1714500"/>
            <a:ext cx="2322830" cy="2188845"/>
          </a:xfrm>
          <a:custGeom>
            <a:avLst/>
            <a:gdLst/>
            <a:ahLst/>
            <a:cxnLst/>
            <a:rect l="l" t="t" r="r" b="b"/>
            <a:pathLst>
              <a:path w="2322829" h="2188845">
                <a:moveTo>
                  <a:pt x="0" y="0"/>
                </a:moveTo>
                <a:lnTo>
                  <a:pt x="2322576" y="2188464"/>
                </a:lnTo>
              </a:path>
            </a:pathLst>
          </a:custGeom>
          <a:ln w="9144">
            <a:solidFill>
              <a:srgbClr val="000000"/>
            </a:solidFill>
          </a:ln>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3004804"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7512667"/>
            <a:ext cx="13004797" cy="2262388"/>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7512667"/>
            <a:ext cx="8656319" cy="226238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7512667"/>
            <a:ext cx="13004797" cy="2262388"/>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6361" y="7809380"/>
            <a:ext cx="7426210" cy="1648640"/>
          </a:xfrm>
          <a:prstGeom prst="rect">
            <a:avLst/>
          </a:prstGeom>
        </p:spPr>
        <p:txBody>
          <a:bodyPr vert="horz" lIns="91440" tIns="45720" rIns="91440" bIns="45720" rtlCol="0" anchor="ctr">
            <a:normAutofit/>
          </a:bodyPr>
          <a:lstStyle/>
          <a:p>
            <a:pPr algn="l" rtl="0">
              <a:lnSpc>
                <a:spcPct val="90000"/>
              </a:lnSpc>
              <a:spcBef>
                <a:spcPct val="0"/>
              </a:spcBef>
              <a:spcAft>
                <a:spcPts val="600"/>
              </a:spcAft>
            </a:pPr>
            <a:r>
              <a:rPr lang="en-US" sz="5000" kern="1200">
                <a:solidFill>
                  <a:srgbClr val="FFFFFF"/>
                </a:solidFill>
                <a:latin typeface="+mj-lt"/>
                <a:ea typeface="+mj-ea"/>
                <a:cs typeface="+mj-cs"/>
              </a:rPr>
              <a:t>Grooming Process</a:t>
            </a:r>
          </a:p>
        </p:txBody>
      </p:sp>
      <p:pic>
        <p:nvPicPr>
          <p:cNvPr id="6" name="Picture 5"/>
          <p:cNvPicPr>
            <a:picLocks noChangeAspect="1"/>
          </p:cNvPicPr>
          <p:nvPr/>
        </p:nvPicPr>
        <p:blipFill>
          <a:blip r:embed="rId3"/>
          <a:stretch>
            <a:fillRect/>
          </a:stretch>
        </p:blipFill>
        <p:spPr>
          <a:xfrm>
            <a:off x="1081852" y="555849"/>
            <a:ext cx="10939889" cy="6427185"/>
          </a:xfrm>
          <a:prstGeom prst="rect">
            <a:avLst/>
          </a:prstGeom>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966" y="0"/>
            <a:ext cx="4967834"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85800" y="909638"/>
            <a:ext cx="7007225" cy="4722813"/>
          </a:xfrm>
          <a:prstGeom prst="rect">
            <a:avLst/>
          </a:prstGeom>
        </p:spPr>
        <p:txBody>
          <a:bodyPr vert="horz" wrap="square" lIns="0" tIns="13335" rIns="0" bIns="0" rtlCol="0" anchor="t">
            <a:normAutofit/>
          </a:bodyPr>
          <a:lstStyle/>
          <a:p>
            <a:pPr marL="256540" indent="-243840">
              <a:lnSpc>
                <a:spcPts val="4125"/>
              </a:lnSpc>
              <a:spcBef>
                <a:spcPts val="105"/>
              </a:spcBef>
              <a:buFont typeface="Arial"/>
              <a:buChar char="•"/>
              <a:tabLst>
                <a:tab pos="256540" algn="l"/>
              </a:tabLst>
            </a:pPr>
            <a:r>
              <a:rPr lang="en-GB" sz="2000" b="1" spc="-10">
                <a:solidFill>
                  <a:schemeClr val="accent6">
                    <a:lumMod val="75000"/>
                  </a:schemeClr>
                </a:solidFill>
                <a:latin typeface="Calibri"/>
                <a:cs typeface="Calibri"/>
              </a:rPr>
              <a:t>Receive</a:t>
            </a:r>
            <a:endParaRPr lang="en-GB" sz="2000">
              <a:solidFill>
                <a:schemeClr val="accent6">
                  <a:lumMod val="75000"/>
                </a:schemeClr>
              </a:solidFill>
              <a:latin typeface="Calibri"/>
              <a:cs typeface="Calibri"/>
            </a:endParaRPr>
          </a:p>
          <a:p>
            <a:pPr marL="987425" marR="1141095">
              <a:lnSpc>
                <a:spcPct val="70000"/>
              </a:lnSpc>
              <a:spcBef>
                <a:spcPts val="1185"/>
              </a:spcBef>
            </a:pPr>
            <a:r>
              <a:rPr lang="en-GB" sz="2000" b="1">
                <a:latin typeface="Calibri"/>
                <a:cs typeface="Calibri"/>
              </a:rPr>
              <a:t>Listen</a:t>
            </a:r>
            <a:r>
              <a:rPr lang="en-GB" sz="2000" b="1" spc="-70">
                <a:latin typeface="Calibri"/>
                <a:cs typeface="Calibri"/>
              </a:rPr>
              <a:t> </a:t>
            </a:r>
            <a:r>
              <a:rPr lang="en-GB" sz="2000" b="1" spc="-10">
                <a:latin typeface="Calibri"/>
                <a:cs typeface="Calibri"/>
              </a:rPr>
              <a:t>actively,</a:t>
            </a:r>
            <a:r>
              <a:rPr lang="en-GB" sz="2000" b="1" spc="-70">
                <a:latin typeface="Calibri"/>
                <a:cs typeface="Calibri"/>
              </a:rPr>
              <a:t> </a:t>
            </a:r>
            <a:r>
              <a:rPr lang="en-GB" sz="2000" b="1">
                <a:latin typeface="Calibri"/>
                <a:cs typeface="Calibri"/>
              </a:rPr>
              <a:t>open</a:t>
            </a:r>
            <a:r>
              <a:rPr lang="en-GB" sz="2000" b="1" spc="-85">
                <a:latin typeface="Calibri"/>
                <a:cs typeface="Calibri"/>
              </a:rPr>
              <a:t> </a:t>
            </a:r>
            <a:r>
              <a:rPr lang="en-GB" sz="2000" b="1">
                <a:latin typeface="Calibri"/>
                <a:cs typeface="Calibri"/>
              </a:rPr>
              <a:t>body</a:t>
            </a:r>
            <a:r>
              <a:rPr lang="en-GB" sz="2000" b="1" spc="-80">
                <a:latin typeface="Calibri"/>
                <a:cs typeface="Calibri"/>
              </a:rPr>
              <a:t> </a:t>
            </a:r>
            <a:r>
              <a:rPr lang="en-GB" sz="2000" b="1">
                <a:latin typeface="Calibri"/>
                <a:cs typeface="Calibri"/>
              </a:rPr>
              <a:t>language,</a:t>
            </a:r>
            <a:r>
              <a:rPr lang="en-GB" sz="2000" b="1" spc="-80">
                <a:latin typeface="Calibri"/>
                <a:cs typeface="Calibri"/>
              </a:rPr>
              <a:t> </a:t>
            </a:r>
            <a:r>
              <a:rPr lang="en-GB" sz="2000" b="1">
                <a:latin typeface="Calibri"/>
                <a:cs typeface="Calibri"/>
              </a:rPr>
              <a:t>accept,</a:t>
            </a:r>
            <a:r>
              <a:rPr lang="en-GB" sz="2000" b="1" spc="-85">
                <a:latin typeface="Calibri"/>
                <a:cs typeface="Calibri"/>
              </a:rPr>
              <a:t> </a:t>
            </a:r>
            <a:r>
              <a:rPr lang="en-GB" sz="2000" b="1" spc="-20">
                <a:latin typeface="Calibri"/>
                <a:cs typeface="Calibri"/>
              </a:rPr>
              <a:t>non- </a:t>
            </a:r>
            <a:r>
              <a:rPr lang="en-GB" sz="2000" b="1" spc="-10">
                <a:latin typeface="Calibri"/>
                <a:cs typeface="Calibri"/>
              </a:rPr>
              <a:t>judgemental</a:t>
            </a:r>
            <a:endParaRPr lang="en-GB" sz="2000">
              <a:latin typeface="Calibri"/>
              <a:cs typeface="Calibri"/>
            </a:endParaRPr>
          </a:p>
          <a:p>
            <a:pPr marL="256540" indent="-243840">
              <a:lnSpc>
                <a:spcPts val="3960"/>
              </a:lnSpc>
              <a:buFont typeface="Arial"/>
              <a:buChar char="•"/>
              <a:tabLst>
                <a:tab pos="256540" algn="l"/>
              </a:tabLst>
            </a:pPr>
            <a:r>
              <a:rPr lang="en-GB" sz="2000" b="1" spc="-10">
                <a:solidFill>
                  <a:schemeClr val="accent6">
                    <a:lumMod val="75000"/>
                  </a:schemeClr>
                </a:solidFill>
                <a:latin typeface="Calibri"/>
                <a:cs typeface="Calibri"/>
              </a:rPr>
              <a:t>Reassure</a:t>
            </a:r>
            <a:endParaRPr lang="en-GB" sz="2000">
              <a:solidFill>
                <a:schemeClr val="accent6">
                  <a:lumMod val="75000"/>
                </a:schemeClr>
              </a:solidFill>
              <a:latin typeface="Calibri"/>
              <a:cs typeface="Calibri"/>
            </a:endParaRPr>
          </a:p>
          <a:p>
            <a:pPr marL="987425">
              <a:lnSpc>
                <a:spcPts val="4115"/>
              </a:lnSpc>
            </a:pPr>
            <a:r>
              <a:rPr lang="en-GB" sz="2000" b="1" spc="-40">
                <a:latin typeface="Calibri"/>
                <a:cs typeface="Calibri"/>
              </a:rPr>
              <a:t>You’ve</a:t>
            </a:r>
            <a:r>
              <a:rPr lang="en-GB" sz="2000" b="1" spc="-65">
                <a:latin typeface="Calibri"/>
                <a:cs typeface="Calibri"/>
              </a:rPr>
              <a:t> </a:t>
            </a:r>
            <a:r>
              <a:rPr lang="en-GB" sz="2000" b="1">
                <a:latin typeface="Calibri"/>
                <a:cs typeface="Calibri"/>
              </a:rPr>
              <a:t>done</a:t>
            </a:r>
            <a:r>
              <a:rPr lang="en-GB" sz="2000" b="1" spc="-70">
                <a:latin typeface="Calibri"/>
                <a:cs typeface="Calibri"/>
              </a:rPr>
              <a:t> </a:t>
            </a:r>
            <a:r>
              <a:rPr lang="en-GB" sz="2000" b="1">
                <a:latin typeface="Calibri"/>
                <a:cs typeface="Calibri"/>
              </a:rPr>
              <a:t>the</a:t>
            </a:r>
            <a:r>
              <a:rPr lang="en-GB" sz="2000" b="1" spc="-60">
                <a:latin typeface="Calibri"/>
                <a:cs typeface="Calibri"/>
              </a:rPr>
              <a:t> </a:t>
            </a:r>
            <a:r>
              <a:rPr lang="en-GB" sz="2000" b="1">
                <a:latin typeface="Calibri"/>
                <a:cs typeface="Calibri"/>
              </a:rPr>
              <a:t>right</a:t>
            </a:r>
            <a:r>
              <a:rPr lang="en-GB" sz="2000" b="1" spc="-65">
                <a:latin typeface="Calibri"/>
                <a:cs typeface="Calibri"/>
              </a:rPr>
              <a:t> </a:t>
            </a:r>
            <a:r>
              <a:rPr lang="en-GB" sz="2000" b="1">
                <a:latin typeface="Calibri"/>
                <a:cs typeface="Calibri"/>
              </a:rPr>
              <a:t>thing</a:t>
            </a:r>
            <a:r>
              <a:rPr lang="en-GB" sz="2000" b="1" spc="-65">
                <a:latin typeface="Calibri"/>
                <a:cs typeface="Calibri"/>
              </a:rPr>
              <a:t> </a:t>
            </a:r>
            <a:r>
              <a:rPr lang="en-GB" sz="2000" b="1">
                <a:latin typeface="Calibri"/>
                <a:cs typeface="Calibri"/>
              </a:rPr>
              <a:t>by</a:t>
            </a:r>
            <a:r>
              <a:rPr lang="en-GB" sz="2000" b="1" spc="-45">
                <a:latin typeface="Calibri"/>
                <a:cs typeface="Calibri"/>
              </a:rPr>
              <a:t> </a:t>
            </a:r>
            <a:r>
              <a:rPr lang="en-GB" sz="2000" b="1">
                <a:latin typeface="Calibri"/>
                <a:cs typeface="Calibri"/>
              </a:rPr>
              <a:t>coming</a:t>
            </a:r>
            <a:r>
              <a:rPr lang="en-GB" sz="2000" b="1" spc="-70">
                <a:latin typeface="Calibri"/>
                <a:cs typeface="Calibri"/>
              </a:rPr>
              <a:t> </a:t>
            </a:r>
            <a:r>
              <a:rPr lang="en-GB" sz="2000" b="1">
                <a:latin typeface="Calibri"/>
                <a:cs typeface="Calibri"/>
              </a:rPr>
              <a:t>to</a:t>
            </a:r>
            <a:r>
              <a:rPr lang="en-GB" sz="2000" b="1" spc="-45">
                <a:latin typeface="Calibri"/>
                <a:cs typeface="Calibri"/>
              </a:rPr>
              <a:t> </a:t>
            </a:r>
            <a:r>
              <a:rPr lang="en-GB" sz="2000" b="1" spc="-55">
                <a:latin typeface="Calibri"/>
                <a:cs typeface="Calibri"/>
              </a:rPr>
              <a:t>me’,</a:t>
            </a:r>
            <a:r>
              <a:rPr lang="en-GB" sz="2000" b="1" spc="-45">
                <a:latin typeface="Calibri"/>
                <a:cs typeface="Calibri"/>
              </a:rPr>
              <a:t> </a:t>
            </a:r>
            <a:r>
              <a:rPr lang="en-GB" sz="2000" b="1" spc="-15">
                <a:latin typeface="Calibri"/>
                <a:cs typeface="Calibri"/>
              </a:rPr>
              <a:t>re-</a:t>
            </a:r>
            <a:r>
              <a:rPr lang="en-GB" sz="2000" b="1" spc="-10">
                <a:latin typeface="Calibri"/>
                <a:cs typeface="Calibri"/>
              </a:rPr>
              <a:t>assure YP that you have listened and hear what they are saying; Don’t promise what can’t be delivered. Be mindful the child may have been threatened and might be fearful to share information. </a:t>
            </a:r>
            <a:endParaRPr lang="en-GB" sz="2000">
              <a:latin typeface="Calibri"/>
              <a:cs typeface="Calibri"/>
            </a:endParaRPr>
          </a:p>
        </p:txBody>
      </p:sp>
      <p:sp>
        <p:nvSpPr>
          <p:cNvPr id="6" name="object 6"/>
          <p:cNvSpPr txBox="1"/>
          <p:nvPr/>
        </p:nvSpPr>
        <p:spPr>
          <a:xfrm>
            <a:off x="685800" y="5700713"/>
            <a:ext cx="7007225" cy="3136900"/>
          </a:xfrm>
          <a:prstGeom prst="rect">
            <a:avLst/>
          </a:prstGeom>
        </p:spPr>
        <p:txBody>
          <a:bodyPr vert="horz" wrap="square" lIns="0" tIns="13335" rIns="0" bIns="0" rtlCol="0" anchor="t">
            <a:normAutofit/>
          </a:bodyPr>
          <a:lstStyle/>
          <a:p>
            <a:pPr marL="256540" indent="-243840">
              <a:lnSpc>
                <a:spcPts val="4120"/>
              </a:lnSpc>
              <a:spcBef>
                <a:spcPts val="105"/>
              </a:spcBef>
              <a:buFont typeface="Arial"/>
              <a:buChar char="•"/>
              <a:tabLst>
                <a:tab pos="256540" algn="l"/>
              </a:tabLst>
            </a:pPr>
            <a:r>
              <a:rPr lang="en-GB" b="1" spc="-10">
                <a:solidFill>
                  <a:schemeClr val="accent6">
                    <a:lumMod val="75000"/>
                  </a:schemeClr>
                </a:solidFill>
                <a:latin typeface="Calibri"/>
                <a:cs typeface="Calibri"/>
              </a:rPr>
              <a:t>Respond</a:t>
            </a:r>
            <a:endParaRPr lang="en-GB">
              <a:solidFill>
                <a:schemeClr val="accent6">
                  <a:lumMod val="75000"/>
                </a:schemeClr>
              </a:solidFill>
              <a:latin typeface="Calibri"/>
              <a:cs typeface="Calibri"/>
            </a:endParaRPr>
          </a:p>
          <a:p>
            <a:pPr marL="987425" marR="285115">
              <a:lnSpc>
                <a:spcPct val="70100"/>
              </a:lnSpc>
              <a:spcBef>
                <a:spcPts val="1175"/>
              </a:spcBef>
            </a:pPr>
            <a:r>
              <a:rPr lang="en-GB" b="1" spc="-45">
                <a:latin typeface="Calibri"/>
                <a:cs typeface="Calibri"/>
              </a:rPr>
              <a:t>Tell them</a:t>
            </a:r>
            <a:r>
              <a:rPr lang="en-GB" b="1" spc="-40">
                <a:latin typeface="Calibri"/>
                <a:cs typeface="Calibri"/>
              </a:rPr>
              <a:t> </a:t>
            </a:r>
            <a:r>
              <a:rPr lang="en-GB" b="1">
                <a:latin typeface="Calibri"/>
                <a:cs typeface="Calibri"/>
              </a:rPr>
              <a:t>what</a:t>
            </a:r>
            <a:r>
              <a:rPr lang="en-GB" b="1" spc="-50">
                <a:latin typeface="Calibri"/>
                <a:cs typeface="Calibri"/>
              </a:rPr>
              <a:t> </a:t>
            </a:r>
            <a:r>
              <a:rPr lang="en-GB" b="1">
                <a:latin typeface="Calibri"/>
                <a:cs typeface="Calibri"/>
              </a:rPr>
              <a:t>you</a:t>
            </a:r>
            <a:r>
              <a:rPr lang="en-GB" b="1" spc="-45">
                <a:latin typeface="Calibri"/>
                <a:cs typeface="Calibri"/>
              </a:rPr>
              <a:t> </a:t>
            </a:r>
            <a:r>
              <a:rPr lang="en-GB" b="1">
                <a:latin typeface="Calibri"/>
                <a:cs typeface="Calibri"/>
              </a:rPr>
              <a:t>are</a:t>
            </a:r>
            <a:r>
              <a:rPr lang="en-GB" b="1" spc="-45">
                <a:latin typeface="Calibri"/>
                <a:cs typeface="Calibri"/>
              </a:rPr>
              <a:t> </a:t>
            </a:r>
            <a:r>
              <a:rPr lang="en-GB" b="1">
                <a:latin typeface="Calibri"/>
                <a:cs typeface="Calibri"/>
              </a:rPr>
              <a:t>going</a:t>
            </a:r>
            <a:r>
              <a:rPr lang="en-GB" b="1" spc="-30">
                <a:latin typeface="Calibri"/>
                <a:cs typeface="Calibri"/>
              </a:rPr>
              <a:t> </a:t>
            </a:r>
            <a:r>
              <a:rPr lang="en-GB" b="1">
                <a:latin typeface="Calibri"/>
                <a:cs typeface="Calibri"/>
              </a:rPr>
              <a:t>to</a:t>
            </a:r>
            <a:r>
              <a:rPr lang="en-GB" b="1" spc="-30">
                <a:latin typeface="Calibri"/>
                <a:cs typeface="Calibri"/>
              </a:rPr>
              <a:t> </a:t>
            </a:r>
            <a:r>
              <a:rPr lang="en-GB" b="1">
                <a:latin typeface="Calibri"/>
                <a:cs typeface="Calibri"/>
              </a:rPr>
              <a:t>do</a:t>
            </a:r>
            <a:r>
              <a:rPr lang="en-GB" b="1" spc="-45">
                <a:latin typeface="Calibri"/>
                <a:cs typeface="Calibri"/>
              </a:rPr>
              <a:t> </a:t>
            </a:r>
            <a:r>
              <a:rPr lang="en-GB" b="1">
                <a:latin typeface="Calibri"/>
                <a:cs typeface="Calibri"/>
              </a:rPr>
              <a:t>and</a:t>
            </a:r>
            <a:r>
              <a:rPr lang="en-GB" b="1" spc="-60">
                <a:latin typeface="Calibri"/>
                <a:cs typeface="Calibri"/>
              </a:rPr>
              <a:t> </a:t>
            </a:r>
            <a:r>
              <a:rPr lang="en-GB" b="1">
                <a:latin typeface="Calibri"/>
                <a:cs typeface="Calibri"/>
              </a:rPr>
              <a:t>do</a:t>
            </a:r>
            <a:r>
              <a:rPr lang="en-GB" b="1" spc="-45">
                <a:latin typeface="Calibri"/>
                <a:cs typeface="Calibri"/>
              </a:rPr>
              <a:t> </a:t>
            </a:r>
            <a:r>
              <a:rPr lang="en-GB" b="1">
                <a:latin typeface="Calibri"/>
                <a:cs typeface="Calibri"/>
              </a:rPr>
              <a:t>it.</a:t>
            </a:r>
            <a:r>
              <a:rPr lang="en-GB" b="1" spc="-30">
                <a:latin typeface="Calibri"/>
                <a:cs typeface="Calibri"/>
              </a:rPr>
              <a:t> </a:t>
            </a:r>
            <a:r>
              <a:rPr lang="en-GB" b="1">
                <a:latin typeface="Calibri"/>
                <a:cs typeface="Calibri"/>
              </a:rPr>
              <a:t>Ensure</a:t>
            </a:r>
            <a:r>
              <a:rPr lang="en-GB" b="1" spc="-35">
                <a:latin typeface="Calibri"/>
                <a:cs typeface="Calibri"/>
              </a:rPr>
              <a:t> </a:t>
            </a:r>
            <a:r>
              <a:rPr lang="en-GB" b="1">
                <a:latin typeface="Calibri"/>
                <a:cs typeface="Calibri"/>
              </a:rPr>
              <a:t>YP</a:t>
            </a:r>
            <a:r>
              <a:rPr lang="en-GB" b="1" spc="-45">
                <a:latin typeface="Calibri"/>
                <a:cs typeface="Calibri"/>
              </a:rPr>
              <a:t> </a:t>
            </a:r>
            <a:r>
              <a:rPr lang="en-GB" b="1">
                <a:latin typeface="Calibri"/>
                <a:cs typeface="Calibri"/>
              </a:rPr>
              <a:t>is</a:t>
            </a:r>
            <a:r>
              <a:rPr lang="en-GB" b="1" spc="-30">
                <a:latin typeface="Calibri"/>
                <a:cs typeface="Calibri"/>
              </a:rPr>
              <a:t> </a:t>
            </a:r>
            <a:r>
              <a:rPr lang="en-GB" b="1" spc="-25">
                <a:latin typeface="Calibri"/>
                <a:cs typeface="Calibri"/>
              </a:rPr>
              <a:t>ok </a:t>
            </a:r>
            <a:r>
              <a:rPr lang="en-GB" b="1">
                <a:latin typeface="Calibri"/>
                <a:cs typeface="Calibri"/>
              </a:rPr>
              <a:t>before</a:t>
            </a:r>
            <a:r>
              <a:rPr lang="en-GB" b="1" spc="-125">
                <a:latin typeface="Calibri"/>
                <a:cs typeface="Calibri"/>
              </a:rPr>
              <a:t> </a:t>
            </a:r>
            <a:r>
              <a:rPr lang="en-GB" b="1" spc="-10">
                <a:latin typeface="Calibri"/>
                <a:cs typeface="Calibri"/>
              </a:rPr>
              <a:t>leaving</a:t>
            </a:r>
            <a:endParaRPr lang="en-GB">
              <a:latin typeface="Calibri"/>
              <a:cs typeface="Calibri"/>
            </a:endParaRPr>
          </a:p>
          <a:p>
            <a:pPr marL="256540" indent="-243840">
              <a:lnSpc>
                <a:spcPts val="3954"/>
              </a:lnSpc>
              <a:buFont typeface="Arial"/>
              <a:buChar char="•"/>
              <a:tabLst>
                <a:tab pos="256540" algn="l"/>
              </a:tabLst>
            </a:pPr>
            <a:r>
              <a:rPr lang="en-GB" b="1" spc="-10">
                <a:solidFill>
                  <a:schemeClr val="accent6">
                    <a:lumMod val="75000"/>
                  </a:schemeClr>
                </a:solidFill>
                <a:latin typeface="Calibri"/>
                <a:cs typeface="Calibri"/>
              </a:rPr>
              <a:t>Report</a:t>
            </a:r>
            <a:endParaRPr lang="en-GB">
              <a:solidFill>
                <a:schemeClr val="accent6">
                  <a:lumMod val="75000"/>
                </a:schemeClr>
              </a:solidFill>
              <a:latin typeface="Calibri"/>
              <a:cs typeface="Calibri"/>
            </a:endParaRPr>
          </a:p>
          <a:p>
            <a:pPr marL="987425">
              <a:lnSpc>
                <a:spcPts val="4045"/>
              </a:lnSpc>
            </a:pPr>
            <a:r>
              <a:rPr lang="en-GB" b="1">
                <a:latin typeface="Calibri"/>
                <a:cs typeface="Calibri"/>
              </a:rPr>
              <a:t>As</a:t>
            </a:r>
            <a:r>
              <a:rPr lang="en-GB" b="1" spc="-35">
                <a:latin typeface="Calibri"/>
                <a:cs typeface="Calibri"/>
              </a:rPr>
              <a:t> </a:t>
            </a:r>
            <a:r>
              <a:rPr lang="en-GB" b="1">
                <a:latin typeface="Calibri"/>
                <a:cs typeface="Calibri"/>
              </a:rPr>
              <a:t>soon</a:t>
            </a:r>
            <a:r>
              <a:rPr lang="en-GB" b="1" spc="-20">
                <a:latin typeface="Calibri"/>
                <a:cs typeface="Calibri"/>
              </a:rPr>
              <a:t> </a:t>
            </a:r>
            <a:r>
              <a:rPr lang="en-GB" b="1">
                <a:latin typeface="Calibri"/>
                <a:cs typeface="Calibri"/>
              </a:rPr>
              <a:t>as</a:t>
            </a:r>
            <a:r>
              <a:rPr lang="en-GB" b="1" spc="-25">
                <a:latin typeface="Calibri"/>
                <a:cs typeface="Calibri"/>
              </a:rPr>
              <a:t> </a:t>
            </a:r>
            <a:r>
              <a:rPr lang="en-GB" b="1">
                <a:latin typeface="Calibri"/>
                <a:cs typeface="Calibri"/>
              </a:rPr>
              <a:t>possible,</a:t>
            </a:r>
            <a:r>
              <a:rPr lang="en-GB" b="1" spc="-20">
                <a:latin typeface="Calibri"/>
                <a:cs typeface="Calibri"/>
              </a:rPr>
              <a:t> </a:t>
            </a:r>
            <a:r>
              <a:rPr lang="en-GB" b="1">
                <a:latin typeface="Calibri"/>
                <a:cs typeface="Calibri"/>
              </a:rPr>
              <a:t>to</a:t>
            </a:r>
            <a:r>
              <a:rPr lang="en-GB" b="1" spc="-20">
                <a:latin typeface="Calibri"/>
                <a:cs typeface="Calibri"/>
              </a:rPr>
              <a:t> Gateway Services (Single Point of Entry)</a:t>
            </a:r>
            <a:endParaRPr lang="en-GB">
              <a:latin typeface="Calibri"/>
              <a:cs typeface="Calibri"/>
            </a:endParaRPr>
          </a:p>
          <a:p>
            <a:pPr marL="256540" indent="-243840">
              <a:lnSpc>
                <a:spcPts val="4040"/>
              </a:lnSpc>
              <a:buFont typeface="Arial"/>
              <a:buChar char="•"/>
              <a:tabLst>
                <a:tab pos="256540" algn="l"/>
              </a:tabLst>
            </a:pPr>
            <a:r>
              <a:rPr lang="en-GB" b="1" spc="-10">
                <a:solidFill>
                  <a:schemeClr val="accent6">
                    <a:lumMod val="75000"/>
                  </a:schemeClr>
                </a:solidFill>
                <a:latin typeface="Calibri"/>
                <a:cs typeface="Calibri"/>
              </a:rPr>
              <a:t>Record</a:t>
            </a:r>
            <a:endParaRPr lang="en-GB">
              <a:solidFill>
                <a:schemeClr val="accent6">
                  <a:lumMod val="75000"/>
                </a:schemeClr>
              </a:solidFill>
              <a:latin typeface="Calibri"/>
              <a:cs typeface="Calibri"/>
            </a:endParaRPr>
          </a:p>
          <a:p>
            <a:pPr marL="987425">
              <a:lnSpc>
                <a:spcPts val="4115"/>
              </a:lnSpc>
            </a:pPr>
            <a:r>
              <a:rPr lang="en-GB" b="1">
                <a:latin typeface="Calibri"/>
                <a:cs typeface="Calibri"/>
              </a:rPr>
              <a:t>Vital</a:t>
            </a:r>
            <a:r>
              <a:rPr lang="en-GB" b="1" spc="-35">
                <a:latin typeface="Calibri"/>
                <a:cs typeface="Calibri"/>
              </a:rPr>
              <a:t> </a:t>
            </a:r>
            <a:r>
              <a:rPr lang="en-GB" b="1">
                <a:latin typeface="Calibri"/>
                <a:cs typeface="Calibri"/>
              </a:rPr>
              <a:t>–</a:t>
            </a:r>
            <a:r>
              <a:rPr lang="en-GB" b="1" spc="-25">
                <a:latin typeface="Calibri"/>
                <a:cs typeface="Calibri"/>
              </a:rPr>
              <a:t> </a:t>
            </a:r>
            <a:r>
              <a:rPr lang="en-GB" b="1">
                <a:latin typeface="Calibri"/>
                <a:cs typeface="Calibri"/>
              </a:rPr>
              <a:t>facts,</a:t>
            </a:r>
            <a:r>
              <a:rPr lang="en-GB" b="1" spc="-20">
                <a:latin typeface="Calibri"/>
                <a:cs typeface="Calibri"/>
              </a:rPr>
              <a:t> </a:t>
            </a:r>
            <a:r>
              <a:rPr lang="en-GB" b="1">
                <a:latin typeface="Calibri"/>
                <a:cs typeface="Calibri"/>
              </a:rPr>
              <a:t>no</a:t>
            </a:r>
            <a:r>
              <a:rPr lang="en-GB" b="1" spc="-20">
                <a:latin typeface="Calibri"/>
                <a:cs typeface="Calibri"/>
              </a:rPr>
              <a:t> </a:t>
            </a:r>
            <a:r>
              <a:rPr lang="en-GB" b="1">
                <a:latin typeface="Calibri"/>
                <a:cs typeface="Calibri"/>
              </a:rPr>
              <a:t>opinions</a:t>
            </a:r>
            <a:r>
              <a:rPr lang="en-GB" b="1" spc="-45">
                <a:latin typeface="Calibri"/>
                <a:cs typeface="Calibri"/>
              </a:rPr>
              <a:t> </a:t>
            </a:r>
            <a:r>
              <a:rPr lang="en-GB" b="1">
                <a:latin typeface="Calibri"/>
                <a:cs typeface="Calibri"/>
              </a:rPr>
              <a:t>–</a:t>
            </a:r>
            <a:r>
              <a:rPr lang="en-GB" b="1" spc="-25">
                <a:latin typeface="Calibri"/>
                <a:cs typeface="Calibri"/>
              </a:rPr>
              <a:t> </a:t>
            </a:r>
            <a:r>
              <a:rPr lang="en-GB" b="1">
                <a:latin typeface="Calibri"/>
                <a:cs typeface="Calibri"/>
              </a:rPr>
              <a:t>When?</a:t>
            </a:r>
            <a:r>
              <a:rPr lang="en-GB" b="1" spc="-50">
                <a:latin typeface="Calibri"/>
                <a:cs typeface="Calibri"/>
              </a:rPr>
              <a:t> </a:t>
            </a:r>
            <a:r>
              <a:rPr lang="en-GB" b="1">
                <a:latin typeface="Calibri"/>
                <a:cs typeface="Calibri"/>
              </a:rPr>
              <a:t>Where?</a:t>
            </a:r>
            <a:r>
              <a:rPr lang="en-GB" b="1" spc="-50">
                <a:latin typeface="Calibri"/>
                <a:cs typeface="Calibri"/>
              </a:rPr>
              <a:t> </a:t>
            </a:r>
            <a:r>
              <a:rPr lang="en-GB" b="1">
                <a:latin typeface="Calibri"/>
                <a:cs typeface="Calibri"/>
              </a:rPr>
              <a:t>Who?</a:t>
            </a:r>
            <a:r>
              <a:rPr lang="en-GB" b="1" spc="-20">
                <a:latin typeface="Calibri"/>
                <a:cs typeface="Calibri"/>
              </a:rPr>
              <a:t> </a:t>
            </a:r>
            <a:r>
              <a:rPr lang="en-GB" b="1" spc="-10">
                <a:latin typeface="Calibri"/>
                <a:cs typeface="Calibri"/>
              </a:rPr>
              <a:t>What?</a:t>
            </a:r>
            <a:endParaRPr lang="en-GB">
              <a:latin typeface="Calibri"/>
              <a:cs typeface="Calibri"/>
            </a:endParaRPr>
          </a:p>
        </p:txBody>
      </p:sp>
      <p:sp>
        <p:nvSpPr>
          <p:cNvPr id="2" name="object 2"/>
          <p:cNvSpPr txBox="1">
            <a:spLocks noGrp="1"/>
          </p:cNvSpPr>
          <p:nvPr>
            <p:ph type="title"/>
          </p:nvPr>
        </p:nvSpPr>
        <p:spPr>
          <a:xfrm>
            <a:off x="8696958" y="910337"/>
            <a:ext cx="3621476" cy="7928109"/>
          </a:xfrm>
          <a:prstGeom prst="rect">
            <a:avLst/>
          </a:prstGeom>
        </p:spPr>
        <p:txBody>
          <a:bodyPr vert="horz" lIns="91440" tIns="45720" rIns="91440" bIns="45720" rtlCol="0" anchor="ctr">
            <a:normAutofit/>
          </a:bodyPr>
          <a:lstStyle/>
          <a:p>
            <a:pPr marL="12700" algn="l" rtl="0">
              <a:lnSpc>
                <a:spcPct val="90000"/>
              </a:lnSpc>
              <a:spcBef>
                <a:spcPct val="0"/>
              </a:spcBef>
            </a:pPr>
            <a:r>
              <a:rPr lang="en-US" sz="4400" b="1" kern="1200">
                <a:solidFill>
                  <a:srgbClr val="FFFFFF"/>
                </a:solidFill>
                <a:latin typeface="+mj-lt"/>
                <a:ea typeface="+mj-ea"/>
                <a:cs typeface="+mj-cs"/>
              </a:rPr>
              <a:t>Responding to </a:t>
            </a:r>
            <a:r>
              <a:rPr lang="en-US" sz="4400" b="1" kern="1200" spc="-10">
                <a:solidFill>
                  <a:srgbClr val="FFFFFF"/>
                </a:solidFill>
                <a:latin typeface="+mj-lt"/>
                <a:ea typeface="+mj-ea"/>
                <a:cs typeface="+mj-cs"/>
              </a:rPr>
              <a:t>Disclosure</a:t>
            </a:r>
            <a:endParaRPr lang="en-US" sz="4400" b="1" kern="1200">
              <a:solidFill>
                <a:srgbClr val="FFFFFF"/>
              </a:solidFill>
              <a:latin typeface="+mj-lt"/>
              <a:ea typeface="+mj-ea"/>
              <a:cs typeface="+mj-cs"/>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437635" y="1054422"/>
            <a:ext cx="3623485" cy="2298600"/>
          </a:xfrm>
          <a:prstGeom prst="rect">
            <a:avLst/>
          </a:prstGeom>
        </p:spPr>
        <p:txBody>
          <a:bodyPr vert="horz" lIns="91440" tIns="45720" rIns="91440" bIns="45720" rtlCol="0" anchor="b">
            <a:normAutofit/>
          </a:bodyPr>
          <a:lstStyle/>
          <a:p>
            <a:pPr marL="12700" algn="l" rtl="0">
              <a:lnSpc>
                <a:spcPct val="90000"/>
              </a:lnSpc>
              <a:spcBef>
                <a:spcPct val="0"/>
              </a:spcBef>
            </a:pPr>
            <a:r>
              <a:rPr lang="en-US" sz="4000" b="1" kern="1200" spc="-30">
                <a:latin typeface="+mj-lt"/>
                <a:cs typeface="+mj-cs"/>
              </a:rPr>
              <a:t>Worried</a:t>
            </a:r>
            <a:r>
              <a:rPr lang="en-US" sz="4000" b="0" kern="1200" spc="-30">
                <a:latin typeface="+mj-lt"/>
                <a:cs typeface="+mj-cs"/>
              </a:rPr>
              <a:t>?</a:t>
            </a:r>
            <a:endParaRPr lang="en-US" sz="4000" kern="1200">
              <a:latin typeface="+mj-lt"/>
              <a:cs typeface="+mj-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364" r="22229" b="-1"/>
          <a:stretch/>
        </p:blipFill>
        <p:spPr>
          <a:xfrm>
            <a:off x="943677" y="1247876"/>
            <a:ext cx="6834030" cy="7172403"/>
          </a:xfrm>
          <a:prstGeom prst="rect">
            <a:avLst/>
          </a:prstGeom>
        </p:spPr>
      </p:pic>
      <p:grpSp>
        <p:nvGrpSpPr>
          <p:cNvPr id="9" name="Group 8">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3676" y="8332555"/>
            <a:ext cx="6834030" cy="175449"/>
            <a:chOff x="7015162" y="5858828"/>
            <a:chExt cx="4300544" cy="123363"/>
          </a:xfrm>
        </p:grpSpPr>
        <p:sp>
          <p:nvSpPr>
            <p:cNvPr id="10" name="Rectangle 9">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bject 3"/>
          <p:cNvSpPr txBox="1"/>
          <p:nvPr/>
        </p:nvSpPr>
        <p:spPr>
          <a:xfrm>
            <a:off x="8437636" y="3603165"/>
            <a:ext cx="3632442" cy="4903584"/>
          </a:xfrm>
          <a:prstGeom prst="rect">
            <a:avLst/>
          </a:prstGeom>
        </p:spPr>
        <p:txBody>
          <a:bodyPr vert="horz" lIns="91440" tIns="45720" rIns="91440" bIns="45720" rtlCol="0" anchor="t">
            <a:normAutofit/>
          </a:bodyPr>
          <a:lstStyle/>
          <a:p>
            <a:pPr marL="256540" indent="-228600" algn="l" rtl="0">
              <a:lnSpc>
                <a:spcPct val="90000"/>
              </a:lnSpc>
              <a:spcBef>
                <a:spcPts val="95"/>
              </a:spcBef>
              <a:buFont typeface="Arial" panose="020B0604020202020204" pitchFamily="34" charset="0"/>
              <a:buChar char="•"/>
              <a:tabLst>
                <a:tab pos="256540" algn="l"/>
              </a:tabLst>
            </a:pPr>
            <a:r>
              <a:rPr lang="en-US" sz="2300" kern="1200" dirty="0">
                <a:solidFill>
                  <a:schemeClr val="tx1"/>
                </a:solidFill>
                <a:latin typeface="+mn-lt"/>
                <a:ea typeface="+mn-ea"/>
                <a:cs typeface="+mn-cs"/>
              </a:rPr>
              <a:t>The teacher/professional who receives the information should refer to </a:t>
            </a:r>
            <a:r>
              <a:rPr lang="en-US" sz="2300" kern="1200" spc="-75" dirty="0">
                <a:solidFill>
                  <a:schemeClr val="tx1"/>
                </a:solidFill>
                <a:latin typeface="+mn-lt"/>
                <a:ea typeface="+mn-ea"/>
                <a:cs typeface="+mn-cs"/>
              </a:rPr>
              <a:t> </a:t>
            </a:r>
            <a:r>
              <a:rPr lang="en-US" sz="2300" kern="1200" dirty="0">
                <a:solidFill>
                  <a:schemeClr val="tx1"/>
                </a:solidFill>
                <a:latin typeface="+mn-lt"/>
                <a:ea typeface="+mn-ea"/>
                <a:cs typeface="+mn-cs"/>
              </a:rPr>
              <a:t>Designated</a:t>
            </a:r>
            <a:r>
              <a:rPr lang="en-US" sz="2300" kern="1200" spc="-65" dirty="0">
                <a:solidFill>
                  <a:schemeClr val="tx1"/>
                </a:solidFill>
                <a:latin typeface="+mn-lt"/>
                <a:ea typeface="+mn-ea"/>
                <a:cs typeface="+mn-cs"/>
              </a:rPr>
              <a:t> Teacher for </a:t>
            </a:r>
            <a:r>
              <a:rPr lang="en-US" sz="2300" kern="1200" dirty="0">
                <a:solidFill>
                  <a:schemeClr val="tx1"/>
                </a:solidFill>
                <a:latin typeface="+mn-lt"/>
                <a:ea typeface="+mn-ea"/>
                <a:cs typeface="+mn-cs"/>
              </a:rPr>
              <a:t>Child</a:t>
            </a:r>
            <a:r>
              <a:rPr lang="en-US" sz="2300" kern="1200" spc="-65" dirty="0">
                <a:solidFill>
                  <a:schemeClr val="tx1"/>
                </a:solidFill>
                <a:latin typeface="+mn-lt"/>
                <a:ea typeface="+mn-ea"/>
                <a:cs typeface="+mn-cs"/>
              </a:rPr>
              <a:t> </a:t>
            </a:r>
            <a:r>
              <a:rPr lang="en-US" sz="2300" kern="1200" dirty="0">
                <a:solidFill>
                  <a:schemeClr val="tx1"/>
                </a:solidFill>
                <a:latin typeface="+mn-lt"/>
                <a:ea typeface="+mn-ea"/>
                <a:cs typeface="+mn-cs"/>
              </a:rPr>
              <a:t>Protection</a:t>
            </a:r>
            <a:r>
              <a:rPr lang="en-US" sz="2300" kern="1200" spc="-110" dirty="0">
                <a:solidFill>
                  <a:schemeClr val="tx1"/>
                </a:solidFill>
                <a:latin typeface="+mn-lt"/>
                <a:ea typeface="+mn-ea"/>
                <a:cs typeface="+mn-cs"/>
              </a:rPr>
              <a:t> / line manager</a:t>
            </a:r>
          </a:p>
          <a:p>
            <a:pPr marL="256540" indent="-228600" algn="l" rtl="0">
              <a:lnSpc>
                <a:spcPct val="90000"/>
              </a:lnSpc>
              <a:spcBef>
                <a:spcPts val="95"/>
              </a:spcBef>
              <a:buFont typeface="Arial" panose="020B0604020202020204" pitchFamily="34" charset="0"/>
              <a:buChar char="•"/>
              <a:tabLst>
                <a:tab pos="256540" algn="l"/>
              </a:tabLst>
            </a:pPr>
            <a:endParaRPr lang="en-US" sz="2300" kern="1200" spc="-110" dirty="0">
              <a:solidFill>
                <a:schemeClr val="tx1"/>
              </a:solidFill>
              <a:latin typeface="+mn-lt"/>
              <a:ea typeface="+mn-ea"/>
              <a:cs typeface="+mn-cs"/>
            </a:endParaRPr>
          </a:p>
          <a:p>
            <a:pPr marL="256540" indent="-228600" algn="l" rtl="0">
              <a:lnSpc>
                <a:spcPct val="90000"/>
              </a:lnSpc>
              <a:spcBef>
                <a:spcPts val="95"/>
              </a:spcBef>
              <a:buFont typeface="Arial" panose="020B0604020202020204" pitchFamily="34" charset="0"/>
              <a:buChar char="•"/>
              <a:tabLst>
                <a:tab pos="256540" algn="l"/>
              </a:tabLst>
            </a:pPr>
            <a:r>
              <a:rPr lang="en-US" sz="2300" kern="1200" spc="-110" dirty="0">
                <a:solidFill>
                  <a:schemeClr val="tx1"/>
                </a:solidFill>
                <a:latin typeface="+mn-lt"/>
                <a:ea typeface="+mn-ea"/>
                <a:cs typeface="+mn-cs"/>
              </a:rPr>
              <a:t>Discuss with EA CPSS as needed</a:t>
            </a:r>
          </a:p>
          <a:p>
            <a:pPr marL="256540" indent="-228600" algn="l" rtl="0">
              <a:lnSpc>
                <a:spcPct val="90000"/>
              </a:lnSpc>
              <a:spcBef>
                <a:spcPts val="95"/>
              </a:spcBef>
              <a:buFont typeface="Arial" panose="020B0604020202020204" pitchFamily="34" charset="0"/>
              <a:buChar char="•"/>
              <a:tabLst>
                <a:tab pos="256540" algn="l"/>
              </a:tabLst>
            </a:pPr>
            <a:endParaRPr lang="en-US" sz="2300" kern="1200" dirty="0">
              <a:solidFill>
                <a:schemeClr val="tx1"/>
              </a:solidFill>
              <a:latin typeface="+mn-lt"/>
              <a:ea typeface="+mn-ea"/>
              <a:cs typeface="+mn-cs"/>
            </a:endParaRPr>
          </a:p>
          <a:p>
            <a:pPr marL="256540" indent="-228600" algn="l" rtl="0">
              <a:lnSpc>
                <a:spcPct val="90000"/>
              </a:lnSpc>
              <a:spcBef>
                <a:spcPts val="95"/>
              </a:spcBef>
              <a:buFont typeface="Arial" panose="020B0604020202020204" pitchFamily="34" charset="0"/>
              <a:buChar char="•"/>
              <a:tabLst>
                <a:tab pos="256540" algn="l"/>
              </a:tabLst>
            </a:pPr>
            <a:r>
              <a:rPr lang="en-US" sz="2300" kern="1200" dirty="0">
                <a:solidFill>
                  <a:schemeClr val="tx1"/>
                </a:solidFill>
                <a:latin typeface="+mn-lt"/>
                <a:ea typeface="+mn-ea"/>
                <a:cs typeface="+mn-cs"/>
              </a:rPr>
              <a:t>Complete a UNOCINI</a:t>
            </a:r>
            <a:r>
              <a:rPr lang="en-US" sz="2300" kern="1200" spc="-65" dirty="0">
                <a:solidFill>
                  <a:schemeClr val="tx1"/>
                </a:solidFill>
                <a:latin typeface="+mn-lt"/>
                <a:ea typeface="+mn-ea"/>
                <a:cs typeface="+mn-cs"/>
              </a:rPr>
              <a:t> </a:t>
            </a:r>
            <a:r>
              <a:rPr lang="en-US" sz="2300" kern="1200" dirty="0">
                <a:solidFill>
                  <a:schemeClr val="tx1"/>
                </a:solidFill>
                <a:latin typeface="+mn-lt"/>
                <a:ea typeface="+mn-ea"/>
                <a:cs typeface="+mn-cs"/>
              </a:rPr>
              <a:t>Referral</a:t>
            </a:r>
            <a:r>
              <a:rPr lang="en-US" sz="2300" kern="1200" spc="-70" dirty="0">
                <a:solidFill>
                  <a:schemeClr val="tx1"/>
                </a:solidFill>
                <a:latin typeface="+mn-lt"/>
                <a:ea typeface="+mn-ea"/>
                <a:cs typeface="+mn-cs"/>
              </a:rPr>
              <a:t> </a:t>
            </a:r>
            <a:r>
              <a:rPr lang="en-US" sz="2300" kern="1200" dirty="0">
                <a:solidFill>
                  <a:schemeClr val="tx1"/>
                </a:solidFill>
                <a:latin typeface="+mn-lt"/>
                <a:ea typeface="+mn-ea"/>
                <a:cs typeface="+mn-cs"/>
              </a:rPr>
              <a:t>to</a:t>
            </a:r>
            <a:r>
              <a:rPr lang="en-US" sz="2300" kern="1200" spc="-80" dirty="0">
                <a:solidFill>
                  <a:schemeClr val="tx1"/>
                </a:solidFill>
                <a:latin typeface="+mn-lt"/>
                <a:ea typeface="+mn-ea"/>
                <a:cs typeface="+mn-cs"/>
              </a:rPr>
              <a:t> </a:t>
            </a:r>
            <a:r>
              <a:rPr lang="en-US" sz="2300" kern="1200" dirty="0">
                <a:solidFill>
                  <a:schemeClr val="tx1"/>
                </a:solidFill>
                <a:latin typeface="+mn-lt"/>
                <a:ea typeface="+mn-ea"/>
                <a:cs typeface="+mn-cs"/>
              </a:rPr>
              <a:t>Gateway/Police –</a:t>
            </a:r>
            <a:r>
              <a:rPr lang="en-US" sz="2300" kern="1200" spc="-75" dirty="0">
                <a:solidFill>
                  <a:schemeClr val="tx1"/>
                </a:solidFill>
                <a:latin typeface="+mn-lt"/>
                <a:ea typeface="+mn-ea"/>
                <a:cs typeface="+mn-cs"/>
              </a:rPr>
              <a:t> </a:t>
            </a:r>
            <a:r>
              <a:rPr lang="en-US" sz="2300" kern="1200" dirty="0">
                <a:solidFill>
                  <a:schemeClr val="tx1"/>
                </a:solidFill>
                <a:latin typeface="+mn-lt"/>
                <a:ea typeface="+mn-ea"/>
                <a:cs typeface="+mn-cs"/>
              </a:rPr>
              <a:t>detailing</a:t>
            </a:r>
            <a:r>
              <a:rPr lang="en-US" sz="2300" kern="1200" spc="-70" dirty="0">
                <a:solidFill>
                  <a:schemeClr val="tx1"/>
                </a:solidFill>
                <a:latin typeface="+mn-lt"/>
                <a:ea typeface="+mn-ea"/>
                <a:cs typeface="+mn-cs"/>
              </a:rPr>
              <a:t> </a:t>
            </a:r>
            <a:r>
              <a:rPr lang="en-US" sz="2300" kern="1200" dirty="0">
                <a:solidFill>
                  <a:schemeClr val="tx1"/>
                </a:solidFill>
                <a:latin typeface="+mn-lt"/>
                <a:ea typeface="+mn-ea"/>
                <a:cs typeface="+mn-cs"/>
              </a:rPr>
              <a:t>the</a:t>
            </a:r>
            <a:r>
              <a:rPr lang="en-US" sz="2300" kern="1200" spc="-80" dirty="0">
                <a:solidFill>
                  <a:schemeClr val="tx1"/>
                </a:solidFill>
                <a:latin typeface="+mn-lt"/>
                <a:ea typeface="+mn-ea"/>
                <a:cs typeface="+mn-cs"/>
              </a:rPr>
              <a:t> </a:t>
            </a:r>
            <a:r>
              <a:rPr lang="en-US" sz="2300" kern="1200" dirty="0">
                <a:solidFill>
                  <a:schemeClr val="tx1"/>
                </a:solidFill>
                <a:latin typeface="+mn-lt"/>
                <a:ea typeface="+mn-ea"/>
                <a:cs typeface="+mn-cs"/>
              </a:rPr>
              <a:t>concerns</a:t>
            </a:r>
            <a:r>
              <a:rPr lang="en-US" sz="2300" kern="1200" spc="-80" dirty="0">
                <a:solidFill>
                  <a:schemeClr val="tx1"/>
                </a:solidFill>
                <a:latin typeface="+mn-lt"/>
                <a:ea typeface="+mn-ea"/>
                <a:cs typeface="+mn-cs"/>
              </a:rPr>
              <a:t> </a:t>
            </a:r>
            <a:r>
              <a:rPr lang="en-US" sz="2300" kern="1200" spc="-25" dirty="0">
                <a:solidFill>
                  <a:schemeClr val="tx1"/>
                </a:solidFill>
                <a:latin typeface="+mn-lt"/>
                <a:ea typeface="+mn-ea"/>
                <a:cs typeface="+mn-cs"/>
              </a:rPr>
              <a:t>and all</a:t>
            </a:r>
            <a:r>
              <a:rPr lang="en-US" sz="2300" kern="1200" spc="-65" dirty="0">
                <a:solidFill>
                  <a:schemeClr val="tx1"/>
                </a:solidFill>
                <a:latin typeface="+mn-lt"/>
                <a:ea typeface="+mn-ea"/>
                <a:cs typeface="+mn-cs"/>
              </a:rPr>
              <a:t> </a:t>
            </a:r>
            <a:r>
              <a:rPr lang="en-US" sz="2300" kern="1200" dirty="0">
                <a:solidFill>
                  <a:schemeClr val="tx1"/>
                </a:solidFill>
                <a:latin typeface="+mn-lt"/>
                <a:ea typeface="+mn-ea"/>
                <a:cs typeface="+mn-cs"/>
              </a:rPr>
              <a:t>relevant</a:t>
            </a:r>
            <a:r>
              <a:rPr lang="en-US" sz="2300" kern="1200" spc="-65" dirty="0">
                <a:solidFill>
                  <a:schemeClr val="tx1"/>
                </a:solidFill>
                <a:latin typeface="+mn-lt"/>
                <a:ea typeface="+mn-ea"/>
                <a:cs typeface="+mn-cs"/>
              </a:rPr>
              <a:t> </a:t>
            </a:r>
            <a:r>
              <a:rPr lang="en-US" sz="2300" kern="1200" spc="-10" dirty="0">
                <a:solidFill>
                  <a:schemeClr val="tx1"/>
                </a:solidFill>
                <a:latin typeface="+mn-lt"/>
                <a:ea typeface="+mn-ea"/>
                <a:cs typeface="+mn-cs"/>
              </a:rPr>
              <a:t>information</a:t>
            </a:r>
            <a:endParaRPr lang="en-US" sz="2300" kern="1200" dirty="0">
              <a:solidFill>
                <a:schemeClr val="tx1"/>
              </a:solidFill>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54107" y="313167"/>
            <a:ext cx="10050693" cy="9440435"/>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7120" y="2986234"/>
            <a:ext cx="2071723" cy="26873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189524" y="2653951"/>
            <a:ext cx="4249456" cy="3187092"/>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bject 2"/>
          <p:cNvSpPr txBox="1">
            <a:spLocks noGrp="1"/>
          </p:cNvSpPr>
          <p:nvPr>
            <p:ph type="title"/>
          </p:nvPr>
        </p:nvSpPr>
        <p:spPr>
          <a:xfrm>
            <a:off x="4307840" y="2757915"/>
            <a:ext cx="8154268" cy="3912655"/>
          </a:xfrm>
          <a:prstGeom prst="rect">
            <a:avLst/>
          </a:prstGeom>
        </p:spPr>
        <p:txBody>
          <a:bodyPr vert="horz" lIns="91440" tIns="45720" rIns="91440" bIns="45720" rtlCol="0" anchor="b">
            <a:normAutofit/>
          </a:bodyPr>
          <a:lstStyle/>
          <a:p>
            <a:pPr marL="699770" algn="r" rtl="0">
              <a:lnSpc>
                <a:spcPct val="90000"/>
              </a:lnSpc>
              <a:spcBef>
                <a:spcPct val="0"/>
              </a:spcBef>
            </a:pPr>
            <a:r>
              <a:rPr lang="en-US" sz="6000" b="1" kern="1200">
                <a:solidFill>
                  <a:schemeClr val="tx1"/>
                </a:solidFill>
                <a:latin typeface="+mj-lt"/>
                <a:ea typeface="+mj-ea"/>
                <a:cs typeface="+mj-cs"/>
              </a:rPr>
              <a:t>STOP</a:t>
            </a:r>
            <a:r>
              <a:rPr lang="en-US" sz="6000" b="1" kern="1200" spc="-155">
                <a:solidFill>
                  <a:schemeClr val="tx1"/>
                </a:solidFill>
                <a:latin typeface="+mj-lt"/>
                <a:ea typeface="+mj-ea"/>
                <a:cs typeface="+mj-cs"/>
              </a:rPr>
              <a:t> </a:t>
            </a:r>
            <a:r>
              <a:rPr lang="en-US" sz="6000" b="1" kern="1200">
                <a:solidFill>
                  <a:schemeClr val="tx1"/>
                </a:solidFill>
                <a:latin typeface="+mj-lt"/>
                <a:ea typeface="+mj-ea"/>
                <a:cs typeface="+mj-cs"/>
              </a:rPr>
              <a:t>AND</a:t>
            </a:r>
            <a:r>
              <a:rPr lang="en-US" sz="6000" b="1" kern="1200" spc="-155">
                <a:solidFill>
                  <a:schemeClr val="tx1"/>
                </a:solidFill>
                <a:latin typeface="+mj-lt"/>
                <a:ea typeface="+mj-ea"/>
                <a:cs typeface="+mj-cs"/>
              </a:rPr>
              <a:t> </a:t>
            </a:r>
            <a:r>
              <a:rPr lang="en-US" sz="6000" b="1" kern="1200" spc="-10">
                <a:solidFill>
                  <a:schemeClr val="tx1"/>
                </a:solidFill>
                <a:latin typeface="+mj-lt"/>
                <a:ea typeface="+mj-ea"/>
                <a:cs typeface="+mj-cs"/>
              </a:rPr>
              <a:t>THINK!</a:t>
            </a:r>
          </a:p>
        </p:txBody>
      </p:sp>
      <p:sp>
        <p:nvSpPr>
          <p:cNvPr id="3" name="object 3"/>
          <p:cNvSpPr txBox="1"/>
          <p:nvPr/>
        </p:nvSpPr>
        <p:spPr>
          <a:xfrm>
            <a:off x="4307840" y="6801521"/>
            <a:ext cx="8154268" cy="1890764"/>
          </a:xfrm>
          <a:prstGeom prst="rect">
            <a:avLst/>
          </a:prstGeom>
        </p:spPr>
        <p:txBody>
          <a:bodyPr vert="horz" lIns="91440" tIns="45720" rIns="91440" bIns="45720" rtlCol="0">
            <a:normAutofit/>
          </a:bodyPr>
          <a:lstStyle/>
          <a:p>
            <a:pPr algn="r" rtl="0">
              <a:lnSpc>
                <a:spcPct val="90000"/>
              </a:lnSpc>
              <a:spcBef>
                <a:spcPts val="1000"/>
              </a:spcBef>
              <a:tabLst>
                <a:tab pos="256540" algn="l"/>
              </a:tabLst>
            </a:pPr>
            <a:r>
              <a:rPr lang="en-US" sz="2400" kern="1200">
                <a:solidFill>
                  <a:schemeClr val="tx1"/>
                </a:solidFill>
                <a:latin typeface="+mn-lt"/>
                <a:ea typeface="+mn-ea"/>
                <a:cs typeface="+mn-cs"/>
              </a:rPr>
              <a:t>LANGUAGE</a:t>
            </a:r>
            <a:r>
              <a:rPr lang="en-US" sz="2400" kern="1200" spc="-55">
                <a:solidFill>
                  <a:schemeClr val="tx1"/>
                </a:solidFill>
                <a:latin typeface="+mn-lt"/>
                <a:ea typeface="+mn-ea"/>
                <a:cs typeface="+mn-cs"/>
              </a:rPr>
              <a:t> </a:t>
            </a:r>
            <a:r>
              <a:rPr lang="en-US" sz="2400" kern="1200">
                <a:solidFill>
                  <a:schemeClr val="tx1"/>
                </a:solidFill>
                <a:latin typeface="+mn-lt"/>
                <a:ea typeface="+mn-ea"/>
                <a:cs typeface="+mn-cs"/>
              </a:rPr>
              <a:t>WE</a:t>
            </a:r>
            <a:r>
              <a:rPr lang="en-US" sz="2400" kern="1200" spc="-70">
                <a:solidFill>
                  <a:schemeClr val="tx1"/>
                </a:solidFill>
                <a:latin typeface="+mn-lt"/>
                <a:ea typeface="+mn-ea"/>
                <a:cs typeface="+mn-cs"/>
              </a:rPr>
              <a:t> </a:t>
            </a:r>
            <a:r>
              <a:rPr lang="en-US" sz="2400" kern="1200" spc="-20">
                <a:solidFill>
                  <a:schemeClr val="tx1"/>
                </a:solidFill>
                <a:latin typeface="+mn-lt"/>
                <a:ea typeface="+mn-ea"/>
                <a:cs typeface="+mn-cs"/>
              </a:rPr>
              <a:t>USE…</a:t>
            </a:r>
            <a:endParaRPr lang="en-US" sz="2400" kern="120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68400" y="0"/>
            <a:ext cx="10515600" cy="1231106"/>
          </a:xfrm>
        </p:spPr>
        <p:txBody>
          <a:bodyPr/>
          <a:lstStyle/>
          <a:p>
            <a:pPr algn="ctr"/>
            <a:r>
              <a:rPr lang="en-GB" b="1"/>
              <a:t>Language and Labelling</a:t>
            </a:r>
            <a:endParaRPr lang="en-GB" b="1" dirty="0"/>
          </a:p>
        </p:txBody>
      </p:sp>
      <p:sp>
        <p:nvSpPr>
          <p:cNvPr id="6" name="Text Placeholder 5"/>
          <p:cNvSpPr>
            <a:spLocks noGrp="1"/>
          </p:cNvSpPr>
          <p:nvPr>
            <p:ph type="body" idx="1"/>
          </p:nvPr>
        </p:nvSpPr>
        <p:spPr>
          <a:xfrm>
            <a:off x="711200" y="1447800"/>
            <a:ext cx="11582400" cy="7467600"/>
          </a:xfrm>
        </p:spPr>
        <p:txBody>
          <a:bodyPr/>
          <a:lstStyle/>
          <a:p>
            <a:r>
              <a:rPr lang="en-GB" sz="2400" dirty="0">
                <a:solidFill>
                  <a:schemeClr val="accent6">
                    <a:lumMod val="75000"/>
                  </a:schemeClr>
                </a:solidFill>
              </a:rPr>
              <a:t>Inappropriate term:</a:t>
            </a:r>
          </a:p>
          <a:p>
            <a:r>
              <a:rPr lang="en-GB" sz="2400" dirty="0">
                <a:solidFill>
                  <a:schemeClr val="accent6">
                    <a:lumMod val="75000"/>
                  </a:schemeClr>
                </a:solidFill>
              </a:rPr>
              <a:t> ‘</a:t>
            </a:r>
            <a:r>
              <a:rPr lang="en-GB" sz="2400" i="1" dirty="0">
                <a:solidFill>
                  <a:schemeClr val="accent6">
                    <a:lumMod val="75000"/>
                  </a:schemeClr>
                </a:solidFill>
              </a:rPr>
              <a:t>Sexual Activity with</a:t>
            </a:r>
            <a:r>
              <a:rPr lang="en-GB" sz="2400" dirty="0">
                <a:solidFill>
                  <a:schemeClr val="accent6">
                    <a:lumMod val="75000"/>
                  </a:schemeClr>
                </a:solidFill>
              </a:rPr>
              <a:t>…’ implies consent.</a:t>
            </a:r>
          </a:p>
          <a:p>
            <a:r>
              <a:rPr lang="en-GB" sz="2400" dirty="0">
                <a:solidFill>
                  <a:schemeClr val="tx2"/>
                </a:solidFill>
              </a:rPr>
              <a:t>Alternative: The child has been/may have been sexually abused</a:t>
            </a:r>
          </a:p>
          <a:p>
            <a:r>
              <a:rPr lang="en-GB" sz="2400" dirty="0">
                <a:solidFill>
                  <a:schemeClr val="tx2"/>
                </a:solidFill>
              </a:rPr>
              <a:t>Concerns exist that the child may have been coerced, exploited, raped or sexually abused. </a:t>
            </a:r>
          </a:p>
          <a:p>
            <a:endParaRPr lang="en-GB" sz="2400" dirty="0">
              <a:solidFill>
                <a:srgbClr val="00B050"/>
              </a:solidFill>
            </a:endParaRPr>
          </a:p>
          <a:p>
            <a:r>
              <a:rPr lang="en-GB" sz="2400" dirty="0">
                <a:solidFill>
                  <a:schemeClr val="accent6">
                    <a:lumMod val="75000"/>
                  </a:schemeClr>
                </a:solidFill>
              </a:rPr>
              <a:t>Inappropriate term: </a:t>
            </a:r>
          </a:p>
          <a:p>
            <a:r>
              <a:rPr lang="en-GB" sz="2400" dirty="0">
                <a:solidFill>
                  <a:schemeClr val="accent6">
                    <a:lumMod val="75000"/>
                  </a:schemeClr>
                </a:solidFill>
              </a:rPr>
              <a:t>‘</a:t>
            </a:r>
            <a:r>
              <a:rPr lang="en-GB" sz="2400" i="1" dirty="0">
                <a:solidFill>
                  <a:schemeClr val="accent6">
                    <a:lumMod val="75000"/>
                  </a:schemeClr>
                </a:solidFill>
              </a:rPr>
              <a:t>In a relationship with…. ‘</a:t>
            </a:r>
          </a:p>
          <a:p>
            <a:r>
              <a:rPr lang="en-GB" sz="2400" dirty="0">
                <a:solidFill>
                  <a:schemeClr val="tx2"/>
                </a:solidFill>
              </a:rPr>
              <a:t>Alternative: The young person has been/is being groomed, exploited and controlled.  The perpetrator has manipulated the child/young person to believe they are in a relationship. </a:t>
            </a:r>
          </a:p>
          <a:p>
            <a:endParaRPr lang="en-GB" sz="2400" dirty="0"/>
          </a:p>
          <a:p>
            <a:r>
              <a:rPr lang="en-GB" sz="2400" dirty="0">
                <a:solidFill>
                  <a:schemeClr val="accent6">
                    <a:lumMod val="75000"/>
                  </a:schemeClr>
                </a:solidFill>
              </a:rPr>
              <a:t>Inappropriate term: </a:t>
            </a:r>
          </a:p>
          <a:p>
            <a:r>
              <a:rPr lang="en-GB" sz="2400" dirty="0">
                <a:solidFill>
                  <a:schemeClr val="accent6">
                    <a:lumMod val="75000"/>
                  </a:schemeClr>
                </a:solidFill>
              </a:rPr>
              <a:t>‘</a:t>
            </a:r>
            <a:r>
              <a:rPr lang="en-GB" sz="2400" i="1" dirty="0">
                <a:solidFill>
                  <a:schemeClr val="accent6">
                    <a:lumMod val="75000"/>
                  </a:schemeClr>
                </a:solidFill>
              </a:rPr>
              <a:t>Putting themselves at risk’</a:t>
            </a:r>
          </a:p>
          <a:p>
            <a:r>
              <a:rPr lang="en-GB" sz="2400" dirty="0">
                <a:solidFill>
                  <a:schemeClr val="tx2"/>
                </a:solidFill>
              </a:rPr>
              <a:t>Alternative:  There are a lack of protective factors around the child, the situation could reduce the child’s safety, there are concerns that the child may be being exploited, there are concerns regarding other influences on the child. </a:t>
            </a:r>
          </a:p>
          <a:p>
            <a:endParaRPr lang="en-GB" sz="2400" dirty="0"/>
          </a:p>
          <a:p>
            <a:r>
              <a:rPr lang="en-GB" sz="2400" dirty="0">
                <a:solidFill>
                  <a:schemeClr val="accent6">
                    <a:lumMod val="75000"/>
                  </a:schemeClr>
                </a:solidFill>
              </a:rPr>
              <a:t>Inappropriate term:  </a:t>
            </a:r>
          </a:p>
          <a:p>
            <a:r>
              <a:rPr lang="en-GB" sz="2400" i="1" dirty="0">
                <a:solidFill>
                  <a:schemeClr val="accent6">
                    <a:lumMod val="75000"/>
                  </a:schemeClr>
                </a:solidFill>
              </a:rPr>
              <a:t>They are choosing this lifestyle; lifestyle choices</a:t>
            </a:r>
          </a:p>
          <a:p>
            <a:r>
              <a:rPr lang="en-GB" sz="2400" dirty="0">
                <a:solidFill>
                  <a:schemeClr val="tx2"/>
                </a:solidFill>
              </a:rPr>
              <a:t>Alternative: A child can never consent to their own exploitation.  The child is a victim and is being sexually exploited.</a:t>
            </a:r>
          </a:p>
          <a:p>
            <a:endParaRPr lang="en-GB" sz="2000" dirty="0"/>
          </a:p>
        </p:txBody>
      </p:sp>
      <p:sp>
        <p:nvSpPr>
          <p:cNvPr id="2" name="TextBox 1">
            <a:extLst>
              <a:ext uri="{FF2B5EF4-FFF2-40B4-BE49-F238E27FC236}">
                <a16:creationId xmlns:a16="http://schemas.microsoft.com/office/drawing/2014/main" id="{4E0B0447-BF09-E1C0-4C92-B96546EDA3D6}"/>
              </a:ext>
            </a:extLst>
          </p:cNvPr>
          <p:cNvSpPr txBox="1"/>
          <p:nvPr/>
        </p:nvSpPr>
        <p:spPr>
          <a:xfrm>
            <a:off x="2463800" y="9296400"/>
            <a:ext cx="8839200" cy="369332"/>
          </a:xfrm>
          <a:prstGeom prst="rect">
            <a:avLst/>
          </a:prstGeom>
          <a:noFill/>
        </p:spPr>
        <p:txBody>
          <a:bodyPr wrap="square" rtlCol="0">
            <a:spAutoFit/>
          </a:bodyPr>
          <a:lstStyle/>
          <a:p>
            <a:r>
              <a:rPr lang="en-GB" i="1">
                <a:solidFill>
                  <a:schemeClr val="accent6">
                    <a:lumMod val="75000"/>
                  </a:schemeClr>
                </a:solidFill>
              </a:rPr>
              <a:t>Appropriate Language in Relation to Child Exploitation. The Children’s Society</a:t>
            </a:r>
            <a:endParaRPr lang="en-GB" i="1" dirty="0">
              <a:solidFill>
                <a:schemeClr val="accent6">
                  <a:lumMod val="75000"/>
                </a:schemeClr>
              </a:solidFill>
            </a:endParaRPr>
          </a:p>
        </p:txBody>
      </p:sp>
    </p:spTree>
    <p:extLst>
      <p:ext uri="{BB962C8B-B14F-4D97-AF65-F5344CB8AC3E}">
        <p14:creationId xmlns:p14="http://schemas.microsoft.com/office/powerpoint/2010/main" val="45060921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45089" cy="9753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732622" y="1640635"/>
            <a:ext cx="3413760" cy="6344765"/>
          </a:xfrm>
          <a:prstGeom prst="rect">
            <a:avLst/>
          </a:prstGeom>
        </p:spPr>
        <p:txBody>
          <a:bodyPr vert="horz" lIns="91440" tIns="45720" rIns="91440" bIns="45720" rtlCol="0" anchor="ctr">
            <a:normAutofit/>
          </a:bodyPr>
          <a:lstStyle/>
          <a:p>
            <a:pPr marL="12700" algn="l" rtl="0">
              <a:lnSpc>
                <a:spcPct val="90000"/>
              </a:lnSpc>
              <a:spcBef>
                <a:spcPct val="0"/>
              </a:spcBef>
            </a:pPr>
            <a:r>
              <a:rPr lang="en-US" sz="4400" b="1" kern="1200">
                <a:solidFill>
                  <a:srgbClr val="FFFFFF"/>
                </a:solidFill>
                <a:latin typeface="+mj-lt"/>
                <a:ea typeface="+mj-ea"/>
                <a:cs typeface="+mj-cs"/>
              </a:rPr>
              <a:t>Impact</a:t>
            </a:r>
            <a:r>
              <a:rPr lang="en-US" sz="4400" b="1" kern="1200" spc="-5">
                <a:solidFill>
                  <a:srgbClr val="FFFFFF"/>
                </a:solidFill>
                <a:latin typeface="+mj-lt"/>
                <a:ea typeface="+mj-ea"/>
                <a:cs typeface="+mj-cs"/>
              </a:rPr>
              <a:t> </a:t>
            </a:r>
            <a:r>
              <a:rPr lang="en-US" sz="4400" b="1" kern="1200">
                <a:solidFill>
                  <a:srgbClr val="FFFFFF"/>
                </a:solidFill>
                <a:latin typeface="+mj-lt"/>
                <a:ea typeface="+mj-ea"/>
                <a:cs typeface="+mj-cs"/>
              </a:rPr>
              <a:t>of</a:t>
            </a:r>
            <a:r>
              <a:rPr lang="en-US" sz="4400" b="1" kern="1200" spc="-10">
                <a:solidFill>
                  <a:srgbClr val="FFFFFF"/>
                </a:solidFill>
                <a:latin typeface="+mj-lt"/>
                <a:ea typeface="+mj-ea"/>
                <a:cs typeface="+mj-cs"/>
              </a:rPr>
              <a:t> </a:t>
            </a:r>
            <a:r>
              <a:rPr lang="en-US" sz="4400" b="1" kern="1200" spc="-25">
                <a:solidFill>
                  <a:srgbClr val="FFFFFF"/>
                </a:solidFill>
                <a:latin typeface="+mj-lt"/>
                <a:ea typeface="+mj-ea"/>
                <a:cs typeface="+mj-cs"/>
              </a:rPr>
              <a:t>CSE on the victim</a:t>
            </a:r>
            <a:endParaRPr lang="en-US" sz="4400" b="1"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53762" y="3492236"/>
            <a:ext cx="4355662" cy="580754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bject 3"/>
          <p:cNvSpPr txBox="1"/>
          <p:nvPr/>
        </p:nvSpPr>
        <p:spPr>
          <a:xfrm>
            <a:off x="4743795" y="841022"/>
            <a:ext cx="7366923" cy="7943992"/>
          </a:xfrm>
          <a:prstGeom prst="rect">
            <a:avLst/>
          </a:prstGeom>
        </p:spPr>
        <p:txBody>
          <a:bodyPr vert="horz" lIns="91440" tIns="45720" rIns="91440" bIns="45720" rtlCol="0" anchor="ctr">
            <a:normAutofit lnSpcReduction="10000"/>
          </a:bodyPr>
          <a:lstStyle/>
          <a:p>
            <a:pPr marR="33020" algn="l" rtl="0">
              <a:lnSpc>
                <a:spcPct val="90000"/>
              </a:lnSpc>
              <a:spcBef>
                <a:spcPts val="675"/>
              </a:spcBef>
              <a:tabLst>
                <a:tab pos="497205" algn="l"/>
                <a:tab pos="497840" algn="l"/>
              </a:tabLst>
            </a:pPr>
            <a:r>
              <a:rPr lang="en-US" b="1" kern="1200" dirty="0">
                <a:solidFill>
                  <a:schemeClr val="tx1"/>
                </a:solidFill>
                <a:latin typeface="+mn-lt"/>
                <a:ea typeface="+mn-ea"/>
                <a:cs typeface="+mn-cs"/>
              </a:rPr>
              <a:t>        </a:t>
            </a:r>
            <a:r>
              <a:rPr lang="en-US" sz="3600" b="1" kern="1200" dirty="0">
                <a:solidFill>
                  <a:schemeClr val="tx1"/>
                </a:solidFill>
                <a:latin typeface="+mn-lt"/>
                <a:ea typeface="+mn-ea"/>
                <a:cs typeface="+mn-cs"/>
              </a:rPr>
              <a:t>TRAUMA</a:t>
            </a:r>
          </a:p>
          <a:p>
            <a:pPr marL="497205" marR="33020" indent="-228600" algn="l" rtl="0">
              <a:lnSpc>
                <a:spcPct val="90000"/>
              </a:lnSpc>
              <a:spcBef>
                <a:spcPts val="675"/>
              </a:spcBef>
              <a:buFont typeface="Arial" panose="020B0604020202020204" pitchFamily="34" charset="0"/>
              <a:buChar char="•"/>
              <a:tabLst>
                <a:tab pos="497205" algn="l"/>
                <a:tab pos="497840" algn="l"/>
              </a:tabLst>
            </a:pPr>
            <a:endParaRPr lang="en-US" b="1" kern="1200" dirty="0">
              <a:solidFill>
                <a:schemeClr val="tx1"/>
              </a:solidFill>
              <a:latin typeface="+mn-lt"/>
              <a:ea typeface="+mn-ea"/>
              <a:cs typeface="+mn-cs"/>
            </a:endParaRPr>
          </a:p>
          <a:p>
            <a:pPr marL="497205" marR="33020" indent="-228600" algn="l" rtl="0">
              <a:lnSpc>
                <a:spcPct val="90000"/>
              </a:lnSpc>
              <a:spcBef>
                <a:spcPts val="675"/>
              </a:spcBef>
              <a:buFont typeface="Arial" panose="020B0604020202020204" pitchFamily="34" charset="0"/>
              <a:buChar char="•"/>
              <a:tabLst>
                <a:tab pos="497205" algn="l"/>
                <a:tab pos="497840" algn="l"/>
              </a:tabLst>
            </a:pPr>
            <a:endParaRPr lang="en-US" b="1" kern="1200" dirty="0">
              <a:solidFill>
                <a:schemeClr val="tx1"/>
              </a:solidFill>
              <a:latin typeface="+mn-lt"/>
              <a:ea typeface="+mn-ea"/>
              <a:cs typeface="+mn-cs"/>
            </a:endParaRPr>
          </a:p>
          <a:p>
            <a:pPr marL="497205" marR="33020" indent="-228600" algn="l" rtl="0">
              <a:lnSpc>
                <a:spcPct val="90000"/>
              </a:lnSpc>
              <a:spcBef>
                <a:spcPts val="675"/>
              </a:spcBef>
              <a:buFont typeface="Arial" panose="020B0604020202020204" pitchFamily="34" charset="0"/>
              <a:buChar char="•"/>
              <a:tabLst>
                <a:tab pos="497205" algn="l"/>
                <a:tab pos="497840" algn="l"/>
              </a:tabLst>
            </a:pPr>
            <a:r>
              <a:rPr lang="en-US" sz="2000" b="1" kern="1200" dirty="0">
                <a:solidFill>
                  <a:schemeClr val="tx1"/>
                </a:solidFill>
                <a:latin typeface="+mn-lt"/>
                <a:ea typeface="+mn-ea"/>
                <a:cs typeface="+mn-cs"/>
              </a:rPr>
              <a:t>Physical</a:t>
            </a:r>
            <a:r>
              <a:rPr lang="en-US" sz="2000" b="1" kern="1200" spc="-65" dirty="0">
                <a:solidFill>
                  <a:schemeClr val="tx1"/>
                </a:solidFill>
                <a:latin typeface="+mn-lt"/>
                <a:ea typeface="+mn-ea"/>
                <a:cs typeface="+mn-cs"/>
              </a:rPr>
              <a:t> </a:t>
            </a:r>
            <a:r>
              <a:rPr lang="en-US" sz="2000" b="1" kern="1200" dirty="0">
                <a:solidFill>
                  <a:schemeClr val="tx1"/>
                </a:solidFill>
                <a:latin typeface="+mn-lt"/>
                <a:ea typeface="+mn-ea"/>
                <a:cs typeface="+mn-cs"/>
              </a:rPr>
              <a:t>harm</a:t>
            </a:r>
            <a:r>
              <a:rPr lang="en-US" sz="2000" b="1" kern="1200" spc="-45" dirty="0">
                <a:solidFill>
                  <a:schemeClr val="tx1"/>
                </a:solidFill>
                <a:latin typeface="+mn-lt"/>
                <a:ea typeface="+mn-ea"/>
                <a:cs typeface="+mn-cs"/>
              </a:rPr>
              <a:t> </a:t>
            </a:r>
            <a:r>
              <a:rPr lang="en-US" sz="2000" kern="1200" dirty="0">
                <a:solidFill>
                  <a:schemeClr val="tx1"/>
                </a:solidFill>
                <a:latin typeface="+mn-lt"/>
                <a:ea typeface="+mn-ea"/>
                <a:cs typeface="+mn-cs"/>
              </a:rPr>
              <a:t>–</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e.g.</a:t>
            </a:r>
            <a:r>
              <a:rPr lang="en-US" sz="2000" kern="1200" spc="-60" dirty="0">
                <a:solidFill>
                  <a:schemeClr val="tx1"/>
                </a:solidFill>
                <a:latin typeface="+mn-lt"/>
                <a:ea typeface="+mn-ea"/>
                <a:cs typeface="+mn-cs"/>
              </a:rPr>
              <a:t> </a:t>
            </a:r>
            <a:r>
              <a:rPr lang="en-US" sz="2000" kern="1200" spc="-10" dirty="0">
                <a:solidFill>
                  <a:schemeClr val="tx1"/>
                </a:solidFill>
                <a:latin typeface="+mn-lt"/>
                <a:ea typeface="+mn-ea"/>
                <a:cs typeface="+mn-cs"/>
              </a:rPr>
              <a:t>injury,</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sexual</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abuse,</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STIs,</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unwanted</a:t>
            </a:r>
            <a:r>
              <a:rPr lang="en-US" sz="2000" kern="1200" spc="-55" dirty="0">
                <a:solidFill>
                  <a:schemeClr val="tx1"/>
                </a:solidFill>
                <a:latin typeface="+mn-lt"/>
                <a:ea typeface="+mn-ea"/>
                <a:cs typeface="+mn-cs"/>
              </a:rPr>
              <a:t> </a:t>
            </a:r>
            <a:r>
              <a:rPr lang="en-US" sz="2000" kern="1200" spc="-20" dirty="0">
                <a:solidFill>
                  <a:schemeClr val="tx1"/>
                </a:solidFill>
                <a:latin typeface="+mn-lt"/>
                <a:ea typeface="+mn-ea"/>
                <a:cs typeface="+mn-cs"/>
              </a:rPr>
              <a:t>pregnancy,</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genital</a:t>
            </a:r>
            <a:r>
              <a:rPr lang="en-US" sz="2000" kern="1200" spc="-50" dirty="0">
                <a:solidFill>
                  <a:schemeClr val="tx1"/>
                </a:solidFill>
                <a:latin typeface="+mn-lt"/>
                <a:ea typeface="+mn-ea"/>
                <a:cs typeface="+mn-cs"/>
              </a:rPr>
              <a:t> </a:t>
            </a:r>
            <a:r>
              <a:rPr lang="en-US" sz="2000" kern="1200" spc="-10" dirty="0">
                <a:solidFill>
                  <a:schemeClr val="tx1"/>
                </a:solidFill>
                <a:latin typeface="+mn-lt"/>
                <a:ea typeface="+mn-ea"/>
                <a:cs typeface="+mn-cs"/>
              </a:rPr>
              <a:t>problems, </a:t>
            </a:r>
            <a:r>
              <a:rPr lang="en-US" sz="2000" kern="1200" dirty="0">
                <a:solidFill>
                  <a:schemeClr val="tx1"/>
                </a:solidFill>
                <a:latin typeface="+mn-lt"/>
                <a:ea typeface="+mn-ea"/>
                <a:cs typeface="+mn-cs"/>
              </a:rPr>
              <a:t>unusual</a:t>
            </a:r>
            <a:r>
              <a:rPr lang="en-US" sz="2000" kern="1200" spc="-30" dirty="0">
                <a:solidFill>
                  <a:schemeClr val="tx1"/>
                </a:solidFill>
                <a:latin typeface="+mn-lt"/>
                <a:ea typeface="+mn-ea"/>
                <a:cs typeface="+mn-cs"/>
              </a:rPr>
              <a:t> </a:t>
            </a:r>
            <a:r>
              <a:rPr lang="en-US" sz="2000" kern="1200" spc="-10" dirty="0">
                <a:solidFill>
                  <a:schemeClr val="tx1"/>
                </a:solidFill>
                <a:latin typeface="+mn-lt"/>
                <a:ea typeface="+mn-ea"/>
                <a:cs typeface="+mn-cs"/>
              </a:rPr>
              <a:t>discharge</a:t>
            </a:r>
            <a:endParaRPr lang="en-US" sz="2000" kern="1200" dirty="0">
              <a:solidFill>
                <a:schemeClr val="tx1"/>
              </a:solidFill>
              <a:latin typeface="+mn-lt"/>
              <a:ea typeface="+mn-ea"/>
              <a:cs typeface="+mn-cs"/>
            </a:endParaRPr>
          </a:p>
          <a:p>
            <a:pPr marL="497205" marR="844550" indent="-228600" algn="l" rtl="0">
              <a:lnSpc>
                <a:spcPct val="90000"/>
              </a:lnSpc>
              <a:spcBef>
                <a:spcPts val="380"/>
              </a:spcBef>
              <a:buFont typeface="Arial" panose="020B0604020202020204" pitchFamily="34" charset="0"/>
              <a:buChar char="•"/>
              <a:tabLst>
                <a:tab pos="497205" algn="l"/>
                <a:tab pos="497840" algn="l"/>
              </a:tabLst>
            </a:pPr>
            <a:r>
              <a:rPr lang="en-US" sz="2000" b="1" kern="1200" dirty="0">
                <a:solidFill>
                  <a:schemeClr val="tx1"/>
                </a:solidFill>
                <a:latin typeface="+mn-lt"/>
                <a:ea typeface="+mn-ea"/>
                <a:cs typeface="+mn-cs"/>
              </a:rPr>
              <a:t>Emotional</a:t>
            </a:r>
            <a:r>
              <a:rPr lang="en-US" sz="2000" b="1" kern="1200" spc="-30" dirty="0">
                <a:solidFill>
                  <a:schemeClr val="tx1"/>
                </a:solidFill>
                <a:latin typeface="+mn-lt"/>
                <a:ea typeface="+mn-ea"/>
                <a:cs typeface="+mn-cs"/>
              </a:rPr>
              <a:t> </a:t>
            </a:r>
            <a:r>
              <a:rPr lang="en-US" sz="2000" b="1" kern="1200" dirty="0">
                <a:solidFill>
                  <a:schemeClr val="tx1"/>
                </a:solidFill>
                <a:latin typeface="+mn-lt"/>
                <a:ea typeface="+mn-ea"/>
                <a:cs typeface="+mn-cs"/>
              </a:rPr>
              <a:t>harm</a:t>
            </a:r>
            <a:r>
              <a:rPr lang="en-US" sz="2000" b="1" kern="1200" spc="-35" dirty="0">
                <a:solidFill>
                  <a:schemeClr val="tx1"/>
                </a:solidFill>
                <a:latin typeface="+mn-lt"/>
                <a:ea typeface="+mn-ea"/>
                <a:cs typeface="+mn-cs"/>
              </a:rPr>
              <a:t> </a:t>
            </a:r>
            <a:r>
              <a:rPr lang="en-US" sz="2000" kern="1200" dirty="0">
                <a:solidFill>
                  <a:schemeClr val="tx1"/>
                </a:solidFill>
                <a:latin typeface="+mn-lt"/>
                <a:ea typeface="+mn-ea"/>
                <a:cs typeface="+mn-cs"/>
              </a:rPr>
              <a:t>–</a:t>
            </a:r>
            <a:r>
              <a:rPr lang="en-US" sz="2000" kern="1200" spc="-15" dirty="0">
                <a:solidFill>
                  <a:schemeClr val="tx1"/>
                </a:solidFill>
                <a:latin typeface="+mn-lt"/>
                <a:ea typeface="+mn-ea"/>
                <a:cs typeface="+mn-cs"/>
              </a:rPr>
              <a:t> </a:t>
            </a:r>
            <a:r>
              <a:rPr lang="en-US" sz="2000" kern="1200" dirty="0">
                <a:solidFill>
                  <a:schemeClr val="tx1"/>
                </a:solidFill>
                <a:latin typeface="+mn-lt"/>
                <a:ea typeface="+mn-ea"/>
                <a:cs typeface="+mn-cs"/>
              </a:rPr>
              <a:t>low</a:t>
            </a:r>
            <a:r>
              <a:rPr lang="en-US" sz="2000" kern="1200" spc="-15" dirty="0">
                <a:solidFill>
                  <a:schemeClr val="tx1"/>
                </a:solidFill>
                <a:latin typeface="+mn-lt"/>
                <a:ea typeface="+mn-ea"/>
                <a:cs typeface="+mn-cs"/>
              </a:rPr>
              <a:t> </a:t>
            </a:r>
            <a:r>
              <a:rPr lang="en-US" sz="2000" kern="1200" dirty="0">
                <a:solidFill>
                  <a:schemeClr val="tx1"/>
                </a:solidFill>
                <a:latin typeface="+mn-lt"/>
                <a:ea typeface="+mn-ea"/>
                <a:cs typeface="+mn-cs"/>
              </a:rPr>
              <a:t>self</a:t>
            </a:r>
            <a:r>
              <a:rPr lang="en-US" sz="2000" kern="1200" spc="-20" dirty="0">
                <a:solidFill>
                  <a:schemeClr val="tx1"/>
                </a:solidFill>
                <a:latin typeface="+mn-lt"/>
                <a:ea typeface="+mn-ea"/>
                <a:cs typeface="+mn-cs"/>
              </a:rPr>
              <a:t> </a:t>
            </a:r>
            <a:r>
              <a:rPr lang="en-US" sz="2000" kern="1200" dirty="0">
                <a:solidFill>
                  <a:schemeClr val="tx1"/>
                </a:solidFill>
                <a:latin typeface="+mn-lt"/>
                <a:ea typeface="+mn-ea"/>
                <a:cs typeface="+mn-cs"/>
              </a:rPr>
              <a:t>worth,</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self</a:t>
            </a:r>
            <a:r>
              <a:rPr lang="en-US" sz="2000" kern="1200" spc="-10" dirty="0">
                <a:solidFill>
                  <a:schemeClr val="tx1"/>
                </a:solidFill>
                <a:latin typeface="+mn-lt"/>
                <a:ea typeface="+mn-ea"/>
                <a:cs typeface="+mn-cs"/>
              </a:rPr>
              <a:t> </a:t>
            </a:r>
            <a:r>
              <a:rPr lang="en-US" sz="2000" kern="1200" dirty="0">
                <a:solidFill>
                  <a:schemeClr val="tx1"/>
                </a:solidFill>
                <a:latin typeface="+mn-lt"/>
                <a:ea typeface="+mn-ea"/>
                <a:cs typeface="+mn-cs"/>
              </a:rPr>
              <a:t>blame,</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poor</a:t>
            </a:r>
            <a:r>
              <a:rPr lang="en-US" sz="2000" kern="1200" spc="-15" dirty="0">
                <a:solidFill>
                  <a:schemeClr val="tx1"/>
                </a:solidFill>
                <a:latin typeface="+mn-lt"/>
                <a:ea typeface="+mn-ea"/>
                <a:cs typeface="+mn-cs"/>
              </a:rPr>
              <a:t> </a:t>
            </a:r>
            <a:r>
              <a:rPr lang="en-US" sz="2000" kern="1200" dirty="0">
                <a:solidFill>
                  <a:schemeClr val="tx1"/>
                </a:solidFill>
                <a:latin typeface="+mn-lt"/>
                <a:ea typeface="+mn-ea"/>
                <a:cs typeface="+mn-cs"/>
              </a:rPr>
              <a:t>self</a:t>
            </a:r>
            <a:r>
              <a:rPr lang="en-US" sz="2000" kern="1200" spc="-20" dirty="0">
                <a:solidFill>
                  <a:schemeClr val="tx1"/>
                </a:solidFill>
                <a:latin typeface="+mn-lt"/>
                <a:ea typeface="+mn-ea"/>
                <a:cs typeface="+mn-cs"/>
              </a:rPr>
              <a:t> </a:t>
            </a:r>
            <a:r>
              <a:rPr lang="en-US" sz="2000" kern="1200" dirty="0">
                <a:solidFill>
                  <a:schemeClr val="tx1"/>
                </a:solidFill>
                <a:latin typeface="+mn-lt"/>
                <a:ea typeface="+mn-ea"/>
                <a:cs typeface="+mn-cs"/>
              </a:rPr>
              <a:t>esteem,</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shame,</a:t>
            </a:r>
            <a:r>
              <a:rPr lang="en-US" sz="2000" kern="1200" spc="-25" dirty="0">
                <a:solidFill>
                  <a:schemeClr val="tx1"/>
                </a:solidFill>
                <a:latin typeface="+mn-lt"/>
                <a:ea typeface="+mn-ea"/>
                <a:cs typeface="+mn-cs"/>
              </a:rPr>
              <a:t> </a:t>
            </a:r>
            <a:r>
              <a:rPr lang="en-US" sz="2000" kern="1200" spc="-10" dirty="0">
                <a:solidFill>
                  <a:schemeClr val="tx1"/>
                </a:solidFill>
                <a:latin typeface="+mn-lt"/>
                <a:ea typeface="+mn-ea"/>
                <a:cs typeface="+mn-cs"/>
              </a:rPr>
              <a:t>guilt, </a:t>
            </a:r>
            <a:r>
              <a:rPr lang="en-US" sz="2000" kern="1200" dirty="0">
                <a:solidFill>
                  <a:schemeClr val="tx1"/>
                </a:solidFill>
                <a:latin typeface="+mn-lt"/>
                <a:ea typeface="+mn-ea"/>
                <a:cs typeface="+mn-cs"/>
              </a:rPr>
              <a:t>anxiousness,</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withdrawn,</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sleep</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problems,</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impaired</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ability</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to</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cope</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with</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stress</a:t>
            </a:r>
            <a:r>
              <a:rPr lang="en-US" sz="2000" kern="1200" spc="-35" dirty="0">
                <a:solidFill>
                  <a:schemeClr val="tx1"/>
                </a:solidFill>
                <a:latin typeface="+mn-lt"/>
                <a:ea typeface="+mn-ea"/>
                <a:cs typeface="+mn-cs"/>
              </a:rPr>
              <a:t> </a:t>
            </a:r>
            <a:r>
              <a:rPr lang="en-US" sz="2000" kern="1200" spc="-25" dirty="0">
                <a:solidFill>
                  <a:schemeClr val="tx1"/>
                </a:solidFill>
                <a:latin typeface="+mn-lt"/>
                <a:ea typeface="+mn-ea"/>
                <a:cs typeface="+mn-cs"/>
              </a:rPr>
              <a:t>or </a:t>
            </a:r>
            <a:r>
              <a:rPr lang="en-US" sz="2000" kern="1200" spc="-10" dirty="0">
                <a:solidFill>
                  <a:schemeClr val="tx1"/>
                </a:solidFill>
                <a:latin typeface="+mn-lt"/>
                <a:ea typeface="+mn-ea"/>
                <a:cs typeface="+mn-cs"/>
              </a:rPr>
              <a:t>emotions</a:t>
            </a:r>
            <a:endParaRPr lang="en-US" sz="2000" kern="1200" dirty="0">
              <a:solidFill>
                <a:schemeClr val="tx1"/>
              </a:solidFill>
              <a:latin typeface="+mn-lt"/>
              <a:ea typeface="+mn-ea"/>
              <a:cs typeface="+mn-cs"/>
            </a:endParaRPr>
          </a:p>
          <a:p>
            <a:pPr marL="497205" marR="378460" indent="-228600" algn="l" rtl="0">
              <a:lnSpc>
                <a:spcPct val="90000"/>
              </a:lnSpc>
              <a:spcBef>
                <a:spcPts val="425"/>
              </a:spcBef>
              <a:buFont typeface="Arial" panose="020B0604020202020204" pitchFamily="34" charset="0"/>
              <a:buChar char="•"/>
              <a:tabLst>
                <a:tab pos="497205" algn="l"/>
                <a:tab pos="497840" algn="l"/>
              </a:tabLst>
            </a:pPr>
            <a:r>
              <a:rPr lang="en-US" sz="2000" b="1" kern="1200" dirty="0">
                <a:solidFill>
                  <a:schemeClr val="tx1"/>
                </a:solidFill>
                <a:latin typeface="+mn-lt"/>
                <a:ea typeface="+mn-ea"/>
                <a:cs typeface="+mn-cs"/>
              </a:rPr>
              <a:t>Mental</a:t>
            </a:r>
            <a:r>
              <a:rPr lang="en-US" sz="2000" b="1" kern="1200" spc="-35" dirty="0">
                <a:solidFill>
                  <a:schemeClr val="tx1"/>
                </a:solidFill>
                <a:latin typeface="+mn-lt"/>
                <a:ea typeface="+mn-ea"/>
                <a:cs typeface="+mn-cs"/>
              </a:rPr>
              <a:t> </a:t>
            </a:r>
            <a:r>
              <a:rPr lang="en-US" sz="2000" b="1" kern="1200" dirty="0">
                <a:solidFill>
                  <a:schemeClr val="tx1"/>
                </a:solidFill>
                <a:latin typeface="+mn-lt"/>
                <a:ea typeface="+mn-ea"/>
                <a:cs typeface="+mn-cs"/>
              </a:rPr>
              <a:t>health</a:t>
            </a:r>
            <a:r>
              <a:rPr lang="en-US" sz="2000" b="1" kern="1200" spc="-30" dirty="0">
                <a:solidFill>
                  <a:schemeClr val="tx1"/>
                </a:solidFill>
                <a:latin typeface="+mn-lt"/>
                <a:ea typeface="+mn-ea"/>
                <a:cs typeface="+mn-cs"/>
              </a:rPr>
              <a:t> </a:t>
            </a:r>
            <a:r>
              <a:rPr lang="en-US" sz="2000" kern="1200" dirty="0">
                <a:solidFill>
                  <a:schemeClr val="tx1"/>
                </a:solidFill>
                <a:latin typeface="+mn-lt"/>
                <a:ea typeface="+mn-ea"/>
                <a:cs typeface="+mn-cs"/>
              </a:rPr>
              <a:t>–</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e.g.</a:t>
            </a:r>
            <a:r>
              <a:rPr lang="en-US" sz="2000" kern="1200" spc="-45" dirty="0">
                <a:solidFill>
                  <a:schemeClr val="tx1"/>
                </a:solidFill>
                <a:latin typeface="+mn-lt"/>
                <a:ea typeface="+mn-ea"/>
                <a:cs typeface="+mn-cs"/>
              </a:rPr>
              <a:t> psychological harm, </a:t>
            </a:r>
            <a:r>
              <a:rPr lang="en-US" sz="2000" kern="1200" dirty="0">
                <a:solidFill>
                  <a:schemeClr val="tx1"/>
                </a:solidFill>
                <a:latin typeface="+mn-lt"/>
                <a:ea typeface="+mn-ea"/>
                <a:cs typeface="+mn-cs"/>
              </a:rPr>
              <a:t>depression,</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post</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traumatic</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stress,</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self</a:t>
            </a:r>
            <a:r>
              <a:rPr lang="en-US" sz="2000" kern="1200" spc="-25" dirty="0">
                <a:solidFill>
                  <a:schemeClr val="tx1"/>
                </a:solidFill>
                <a:latin typeface="+mn-lt"/>
                <a:ea typeface="+mn-ea"/>
                <a:cs typeface="+mn-cs"/>
              </a:rPr>
              <a:t> </a:t>
            </a:r>
            <a:r>
              <a:rPr lang="en-US" sz="2000" kern="1200" dirty="0">
                <a:solidFill>
                  <a:schemeClr val="tx1"/>
                </a:solidFill>
                <a:latin typeface="+mn-lt"/>
                <a:ea typeface="+mn-ea"/>
                <a:cs typeface="+mn-cs"/>
              </a:rPr>
              <a:t>harm,</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changes</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in</a:t>
            </a:r>
            <a:r>
              <a:rPr lang="en-US" sz="2000" kern="1200" spc="-30" dirty="0">
                <a:solidFill>
                  <a:schemeClr val="tx1"/>
                </a:solidFill>
                <a:latin typeface="+mn-lt"/>
                <a:ea typeface="+mn-ea"/>
                <a:cs typeface="+mn-cs"/>
              </a:rPr>
              <a:t> </a:t>
            </a:r>
            <a:r>
              <a:rPr lang="en-US" sz="2000" kern="1200" spc="-10" dirty="0">
                <a:solidFill>
                  <a:schemeClr val="tx1"/>
                </a:solidFill>
                <a:latin typeface="+mn-lt"/>
                <a:ea typeface="+mn-ea"/>
                <a:cs typeface="+mn-cs"/>
              </a:rPr>
              <a:t>eating </a:t>
            </a:r>
            <a:r>
              <a:rPr lang="en-US" sz="2000" kern="1200" dirty="0">
                <a:solidFill>
                  <a:schemeClr val="tx1"/>
                </a:solidFill>
                <a:latin typeface="+mn-lt"/>
                <a:ea typeface="+mn-ea"/>
                <a:cs typeface="+mn-cs"/>
              </a:rPr>
              <a:t>habits,</a:t>
            </a:r>
            <a:r>
              <a:rPr lang="en-US" sz="2000" kern="1200" spc="-20" dirty="0">
                <a:solidFill>
                  <a:schemeClr val="tx1"/>
                </a:solidFill>
                <a:latin typeface="+mn-lt"/>
                <a:ea typeface="+mn-ea"/>
                <a:cs typeface="+mn-cs"/>
              </a:rPr>
              <a:t> </a:t>
            </a:r>
            <a:r>
              <a:rPr lang="en-US" sz="2000" kern="1200" dirty="0">
                <a:solidFill>
                  <a:schemeClr val="tx1"/>
                </a:solidFill>
                <a:latin typeface="+mn-lt"/>
                <a:ea typeface="+mn-ea"/>
                <a:cs typeface="+mn-cs"/>
              </a:rPr>
              <a:t>suicidal</a:t>
            </a:r>
            <a:r>
              <a:rPr lang="en-US" sz="2000" kern="1200" spc="-30" dirty="0">
                <a:solidFill>
                  <a:schemeClr val="tx1"/>
                </a:solidFill>
                <a:latin typeface="+mn-lt"/>
                <a:ea typeface="+mn-ea"/>
                <a:cs typeface="+mn-cs"/>
              </a:rPr>
              <a:t> </a:t>
            </a:r>
            <a:r>
              <a:rPr lang="en-US" sz="2000" kern="1200" spc="-10" dirty="0">
                <a:solidFill>
                  <a:schemeClr val="tx1"/>
                </a:solidFill>
                <a:latin typeface="+mn-lt"/>
                <a:ea typeface="+mn-ea"/>
                <a:cs typeface="+mn-cs"/>
              </a:rPr>
              <a:t>thoughts</a:t>
            </a:r>
            <a:endParaRPr lang="en-US" sz="2000" kern="1200" dirty="0">
              <a:solidFill>
                <a:schemeClr val="tx1"/>
              </a:solidFill>
              <a:latin typeface="+mn-lt"/>
              <a:ea typeface="+mn-ea"/>
              <a:cs typeface="+mn-cs"/>
            </a:endParaRPr>
          </a:p>
          <a:p>
            <a:pPr marL="497205" marR="387350" indent="-228600" algn="l" rtl="0">
              <a:lnSpc>
                <a:spcPct val="90000"/>
              </a:lnSpc>
              <a:spcBef>
                <a:spcPts val="400"/>
              </a:spcBef>
              <a:buFont typeface="Arial" panose="020B0604020202020204" pitchFamily="34" charset="0"/>
              <a:buChar char="•"/>
              <a:tabLst>
                <a:tab pos="497205" algn="l"/>
                <a:tab pos="497840" algn="l"/>
              </a:tabLst>
            </a:pPr>
            <a:r>
              <a:rPr lang="en-US" sz="2000" b="1" kern="1200" dirty="0">
                <a:solidFill>
                  <a:schemeClr val="tx1"/>
                </a:solidFill>
                <a:latin typeface="+mn-lt"/>
                <a:ea typeface="+mn-ea"/>
                <a:cs typeface="+mn-cs"/>
              </a:rPr>
              <a:t>Relationships</a:t>
            </a:r>
            <a:r>
              <a:rPr lang="en-US" sz="2000" b="1" kern="1200" spc="-35" dirty="0">
                <a:solidFill>
                  <a:schemeClr val="tx1"/>
                </a:solidFill>
                <a:latin typeface="+mn-lt"/>
                <a:ea typeface="+mn-ea"/>
                <a:cs typeface="+mn-cs"/>
              </a:rPr>
              <a:t> </a:t>
            </a:r>
            <a:r>
              <a:rPr lang="en-US" sz="2000" kern="1200" dirty="0">
                <a:solidFill>
                  <a:schemeClr val="tx1"/>
                </a:solidFill>
                <a:latin typeface="+mn-lt"/>
                <a:ea typeface="+mn-ea"/>
                <a:cs typeface="+mn-cs"/>
              </a:rPr>
              <a:t>–</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more</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susceptible</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to</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engaging</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in</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abusive</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unhealthy</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relationships</a:t>
            </a:r>
            <a:r>
              <a:rPr lang="en-US" sz="2000" kern="1200" spc="-45" dirty="0">
                <a:solidFill>
                  <a:schemeClr val="tx1"/>
                </a:solidFill>
                <a:latin typeface="+mn-lt"/>
                <a:ea typeface="+mn-ea"/>
                <a:cs typeface="+mn-cs"/>
              </a:rPr>
              <a:t> </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difficulty</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trusting</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/confused</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notions</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of</a:t>
            </a:r>
            <a:r>
              <a:rPr lang="en-US" sz="2000" kern="1200" spc="-50" dirty="0">
                <a:solidFill>
                  <a:schemeClr val="tx1"/>
                </a:solidFill>
                <a:latin typeface="+mn-lt"/>
                <a:ea typeface="+mn-ea"/>
                <a:cs typeface="+mn-cs"/>
              </a:rPr>
              <a:t> </a:t>
            </a:r>
            <a:r>
              <a:rPr lang="en-US" sz="2000" kern="1200" spc="-10" dirty="0">
                <a:solidFill>
                  <a:schemeClr val="tx1"/>
                </a:solidFill>
                <a:latin typeface="+mn-lt"/>
                <a:ea typeface="+mn-ea"/>
                <a:cs typeface="+mn-cs"/>
              </a:rPr>
              <a:t>relationships</a:t>
            </a:r>
            <a:endParaRPr lang="en-US" sz="2000" kern="1200" dirty="0">
              <a:solidFill>
                <a:schemeClr val="tx1"/>
              </a:solidFill>
              <a:latin typeface="+mn-lt"/>
              <a:ea typeface="+mn-ea"/>
              <a:cs typeface="+mn-cs"/>
            </a:endParaRPr>
          </a:p>
          <a:p>
            <a:pPr marL="497205" indent="-228600" algn="l" rtl="0">
              <a:lnSpc>
                <a:spcPct val="90000"/>
              </a:lnSpc>
              <a:buFont typeface="Arial" panose="020B0604020202020204" pitchFamily="34" charset="0"/>
              <a:buChar char="•"/>
              <a:tabLst>
                <a:tab pos="497205" algn="l"/>
                <a:tab pos="497840" algn="l"/>
              </a:tabLst>
            </a:pPr>
            <a:r>
              <a:rPr lang="en-US" sz="2000" b="1" kern="1200" spc="-10" dirty="0">
                <a:solidFill>
                  <a:schemeClr val="tx1"/>
                </a:solidFill>
                <a:latin typeface="+mn-lt"/>
                <a:ea typeface="+mn-ea"/>
                <a:cs typeface="+mn-cs"/>
              </a:rPr>
              <a:t>Perpetration</a:t>
            </a:r>
            <a:r>
              <a:rPr lang="en-US" sz="2000" b="1" kern="1200" spc="-45" dirty="0">
                <a:solidFill>
                  <a:schemeClr val="tx1"/>
                </a:solidFill>
                <a:latin typeface="+mn-lt"/>
                <a:ea typeface="+mn-ea"/>
                <a:cs typeface="+mn-cs"/>
              </a:rPr>
              <a:t> </a:t>
            </a:r>
            <a:r>
              <a:rPr lang="en-US" sz="2000" kern="1200" dirty="0">
                <a:solidFill>
                  <a:schemeClr val="tx1"/>
                </a:solidFill>
                <a:latin typeface="+mn-lt"/>
                <a:ea typeface="+mn-ea"/>
                <a:cs typeface="+mn-cs"/>
              </a:rPr>
              <a:t>–</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coerce</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others</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into</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CSE</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to</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protect</a:t>
            </a:r>
            <a:r>
              <a:rPr lang="en-US" sz="2000" kern="1200" spc="-60" dirty="0">
                <a:solidFill>
                  <a:schemeClr val="tx1"/>
                </a:solidFill>
                <a:latin typeface="+mn-lt"/>
                <a:ea typeface="+mn-ea"/>
                <a:cs typeface="+mn-cs"/>
              </a:rPr>
              <a:t> </a:t>
            </a:r>
            <a:r>
              <a:rPr lang="en-US" sz="2000" kern="1200" dirty="0">
                <a:solidFill>
                  <a:schemeClr val="tx1"/>
                </a:solidFill>
                <a:latin typeface="+mn-lt"/>
                <a:ea typeface="+mn-ea"/>
                <a:cs typeface="+mn-cs"/>
              </a:rPr>
              <a:t>self</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or</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for</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own</a:t>
            </a:r>
            <a:r>
              <a:rPr lang="en-US" sz="2000" kern="1200" spc="-30" dirty="0">
                <a:solidFill>
                  <a:schemeClr val="tx1"/>
                </a:solidFill>
                <a:latin typeface="+mn-lt"/>
                <a:ea typeface="+mn-ea"/>
                <a:cs typeface="+mn-cs"/>
              </a:rPr>
              <a:t> </a:t>
            </a:r>
            <a:r>
              <a:rPr lang="en-US" sz="2000" kern="1200" spc="-20" dirty="0">
                <a:solidFill>
                  <a:schemeClr val="tx1"/>
                </a:solidFill>
                <a:latin typeface="+mn-lt"/>
                <a:ea typeface="+mn-ea"/>
                <a:cs typeface="+mn-cs"/>
              </a:rPr>
              <a:t>gain</a:t>
            </a:r>
            <a:endParaRPr lang="en-US" sz="2000" kern="1200" dirty="0">
              <a:solidFill>
                <a:schemeClr val="tx1"/>
              </a:solidFill>
              <a:latin typeface="+mn-lt"/>
              <a:ea typeface="+mn-ea"/>
              <a:cs typeface="+mn-cs"/>
            </a:endParaRPr>
          </a:p>
          <a:p>
            <a:pPr marL="497205" indent="-228600" algn="l" rtl="0">
              <a:lnSpc>
                <a:spcPct val="90000"/>
              </a:lnSpc>
              <a:buFont typeface="Arial" panose="020B0604020202020204" pitchFamily="34" charset="0"/>
              <a:buChar char="•"/>
              <a:tabLst>
                <a:tab pos="497205" algn="l"/>
                <a:tab pos="497840" algn="l"/>
              </a:tabLst>
            </a:pPr>
            <a:r>
              <a:rPr lang="en-US" sz="2000" b="1" kern="1200" dirty="0">
                <a:solidFill>
                  <a:schemeClr val="tx1"/>
                </a:solidFill>
                <a:latin typeface="+mn-lt"/>
                <a:ea typeface="+mn-ea"/>
                <a:cs typeface="+mn-cs"/>
              </a:rPr>
              <a:t>Skewed</a:t>
            </a:r>
            <a:r>
              <a:rPr lang="en-US" sz="2000" b="1" kern="1200" spc="-50" dirty="0">
                <a:solidFill>
                  <a:schemeClr val="tx1"/>
                </a:solidFill>
                <a:latin typeface="+mn-lt"/>
                <a:ea typeface="+mn-ea"/>
                <a:cs typeface="+mn-cs"/>
              </a:rPr>
              <a:t> </a:t>
            </a:r>
            <a:r>
              <a:rPr lang="en-US" sz="2000" b="1" kern="1200" dirty="0">
                <a:solidFill>
                  <a:schemeClr val="tx1"/>
                </a:solidFill>
                <a:latin typeface="+mn-lt"/>
                <a:ea typeface="+mn-ea"/>
                <a:cs typeface="+mn-cs"/>
              </a:rPr>
              <a:t>boundaries</a:t>
            </a:r>
            <a:r>
              <a:rPr lang="en-US" sz="2000" b="1" kern="1200" spc="-35" dirty="0">
                <a:solidFill>
                  <a:schemeClr val="tx1"/>
                </a:solidFill>
                <a:latin typeface="+mn-lt"/>
                <a:ea typeface="+mn-ea"/>
                <a:cs typeface="+mn-cs"/>
              </a:rPr>
              <a:t> </a:t>
            </a:r>
            <a:r>
              <a:rPr lang="en-US" sz="2000" kern="1200" dirty="0">
                <a:solidFill>
                  <a:schemeClr val="tx1"/>
                </a:solidFill>
                <a:latin typeface="+mn-lt"/>
                <a:ea typeface="+mn-ea"/>
                <a:cs typeface="+mn-cs"/>
              </a:rPr>
              <a:t>–</a:t>
            </a:r>
            <a:r>
              <a:rPr lang="en-US" sz="2000" kern="1200" spc="-40" dirty="0">
                <a:solidFill>
                  <a:schemeClr val="tx1"/>
                </a:solidFill>
                <a:latin typeface="+mn-lt"/>
                <a:ea typeface="+mn-ea"/>
                <a:cs typeface="+mn-cs"/>
              </a:rPr>
              <a:t> e.g.</a:t>
            </a:r>
            <a:r>
              <a:rPr lang="en-US" sz="2000" kern="1200" spc="-60" dirty="0">
                <a:solidFill>
                  <a:schemeClr val="tx1"/>
                </a:solidFill>
                <a:latin typeface="+mn-lt"/>
                <a:ea typeface="+mn-ea"/>
                <a:cs typeface="+mn-cs"/>
              </a:rPr>
              <a:t> </a:t>
            </a:r>
            <a:r>
              <a:rPr lang="en-US" sz="2000" kern="1200" spc="-10" dirty="0">
                <a:solidFill>
                  <a:schemeClr val="tx1"/>
                </a:solidFill>
                <a:latin typeface="+mn-lt"/>
                <a:ea typeface="+mn-ea"/>
                <a:cs typeface="+mn-cs"/>
              </a:rPr>
              <a:t>appropriate/inappropriate</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sexual</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conduct,</a:t>
            </a:r>
            <a:r>
              <a:rPr lang="en-US" sz="2000" kern="1200" spc="-50" dirty="0">
                <a:solidFill>
                  <a:schemeClr val="tx1"/>
                </a:solidFill>
                <a:latin typeface="+mn-lt"/>
                <a:ea typeface="+mn-ea"/>
                <a:cs typeface="+mn-cs"/>
              </a:rPr>
              <a:t> </a:t>
            </a:r>
            <a:r>
              <a:rPr lang="en-US" sz="2000" kern="1200" spc="-20" dirty="0">
                <a:solidFill>
                  <a:schemeClr val="tx1"/>
                </a:solidFill>
                <a:latin typeface="+mn-lt"/>
                <a:ea typeface="+mn-ea"/>
                <a:cs typeface="+mn-cs"/>
              </a:rPr>
              <a:t>self</a:t>
            </a:r>
            <a:endParaRPr lang="en-US" sz="2000" kern="1200" dirty="0">
              <a:solidFill>
                <a:schemeClr val="tx1"/>
              </a:solidFill>
              <a:latin typeface="+mn-lt"/>
              <a:ea typeface="+mn-ea"/>
              <a:cs typeface="+mn-cs"/>
            </a:endParaRPr>
          </a:p>
          <a:p>
            <a:pPr marL="497205" indent="-228600" algn="l" rtl="0">
              <a:lnSpc>
                <a:spcPct val="90000"/>
              </a:lnSpc>
              <a:buFont typeface="Arial" panose="020B0604020202020204" pitchFamily="34" charset="0"/>
              <a:buChar char="•"/>
            </a:pPr>
            <a:r>
              <a:rPr lang="en-US" sz="2000" kern="1200" dirty="0">
                <a:solidFill>
                  <a:schemeClr val="tx1"/>
                </a:solidFill>
                <a:latin typeface="+mn-lt"/>
                <a:ea typeface="+mn-ea"/>
                <a:cs typeface="+mn-cs"/>
              </a:rPr>
              <a:t>protection,</a:t>
            </a:r>
            <a:r>
              <a:rPr lang="en-US" sz="2000" kern="1200" spc="-100" dirty="0">
                <a:solidFill>
                  <a:schemeClr val="tx1"/>
                </a:solidFill>
                <a:latin typeface="+mn-lt"/>
                <a:ea typeface="+mn-ea"/>
                <a:cs typeface="+mn-cs"/>
              </a:rPr>
              <a:t> </a:t>
            </a:r>
            <a:r>
              <a:rPr lang="en-US" sz="2000" kern="1200" spc="-10" dirty="0">
                <a:solidFill>
                  <a:schemeClr val="tx1"/>
                </a:solidFill>
                <a:latin typeface="+mn-lt"/>
                <a:ea typeface="+mn-ea"/>
                <a:cs typeface="+mn-cs"/>
              </a:rPr>
              <a:t>relationships</a:t>
            </a:r>
            <a:endParaRPr lang="en-US" sz="2000" kern="1200" dirty="0">
              <a:solidFill>
                <a:schemeClr val="tx1"/>
              </a:solidFill>
              <a:latin typeface="+mn-lt"/>
              <a:ea typeface="+mn-ea"/>
              <a:cs typeface="+mn-cs"/>
            </a:endParaRPr>
          </a:p>
          <a:p>
            <a:pPr marL="497205" marR="103505" indent="-228600" algn="l" rtl="0">
              <a:lnSpc>
                <a:spcPct val="90000"/>
              </a:lnSpc>
              <a:spcBef>
                <a:spcPts val="489"/>
              </a:spcBef>
              <a:buFont typeface="Arial" panose="020B0604020202020204" pitchFamily="34" charset="0"/>
              <a:buChar char="•"/>
              <a:tabLst>
                <a:tab pos="497205" algn="l"/>
                <a:tab pos="497840" algn="l"/>
              </a:tabLst>
            </a:pPr>
            <a:r>
              <a:rPr lang="en-US" sz="2000" b="1" kern="1200" dirty="0" err="1">
                <a:solidFill>
                  <a:schemeClr val="tx1"/>
                </a:solidFill>
                <a:latin typeface="+mn-lt"/>
                <a:ea typeface="+mn-ea"/>
                <a:cs typeface="+mn-cs"/>
              </a:rPr>
              <a:t>Behaviour</a:t>
            </a:r>
            <a:r>
              <a:rPr lang="en-US" sz="2000" b="1" kern="1200" spc="-30" dirty="0">
                <a:solidFill>
                  <a:schemeClr val="tx1"/>
                </a:solidFill>
                <a:latin typeface="+mn-lt"/>
                <a:ea typeface="+mn-ea"/>
                <a:cs typeface="+mn-cs"/>
              </a:rPr>
              <a:t> </a:t>
            </a:r>
            <a:r>
              <a:rPr lang="en-US" sz="2000" b="1" kern="1200" dirty="0">
                <a:solidFill>
                  <a:schemeClr val="tx1"/>
                </a:solidFill>
                <a:latin typeface="+mn-lt"/>
                <a:ea typeface="+mn-ea"/>
                <a:cs typeface="+mn-cs"/>
              </a:rPr>
              <a:t>problems</a:t>
            </a:r>
            <a:r>
              <a:rPr lang="en-US" sz="2000" b="1" kern="1200" spc="-30" dirty="0">
                <a:solidFill>
                  <a:schemeClr val="tx1"/>
                </a:solidFill>
                <a:latin typeface="+mn-lt"/>
                <a:ea typeface="+mn-ea"/>
                <a:cs typeface="+mn-cs"/>
              </a:rPr>
              <a:t> </a:t>
            </a:r>
            <a:r>
              <a:rPr lang="en-US" sz="2000" b="1" kern="1200" dirty="0">
                <a:solidFill>
                  <a:schemeClr val="tx1"/>
                </a:solidFill>
                <a:latin typeface="+mn-lt"/>
                <a:ea typeface="+mn-ea"/>
                <a:cs typeface="+mn-cs"/>
              </a:rPr>
              <a:t>–</a:t>
            </a:r>
            <a:r>
              <a:rPr lang="en-US" sz="2000" b="1" kern="1200" spc="-35" dirty="0">
                <a:solidFill>
                  <a:schemeClr val="tx1"/>
                </a:solidFill>
                <a:latin typeface="+mn-lt"/>
                <a:ea typeface="+mn-ea"/>
                <a:cs typeface="+mn-cs"/>
              </a:rPr>
              <a:t> </a:t>
            </a:r>
            <a:r>
              <a:rPr lang="en-US" sz="2000" kern="1200" dirty="0">
                <a:solidFill>
                  <a:schemeClr val="tx1"/>
                </a:solidFill>
                <a:latin typeface="+mn-lt"/>
                <a:ea typeface="+mn-ea"/>
                <a:cs typeface="+mn-cs"/>
              </a:rPr>
              <a:t>acting</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out</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of</a:t>
            </a:r>
            <a:r>
              <a:rPr lang="en-US" sz="2000" kern="1200" spc="-30" dirty="0">
                <a:solidFill>
                  <a:schemeClr val="tx1"/>
                </a:solidFill>
                <a:latin typeface="+mn-lt"/>
                <a:ea typeface="+mn-ea"/>
                <a:cs typeface="+mn-cs"/>
              </a:rPr>
              <a:t> </a:t>
            </a:r>
            <a:r>
              <a:rPr lang="en-US" sz="2000" kern="1200" spc="-25" dirty="0">
                <a:solidFill>
                  <a:schemeClr val="tx1"/>
                </a:solidFill>
                <a:latin typeface="+mn-lt"/>
                <a:ea typeface="+mn-ea"/>
                <a:cs typeface="+mn-cs"/>
              </a:rPr>
              <a:t>character,</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aggressive,</a:t>
            </a:r>
            <a:r>
              <a:rPr lang="en-US" sz="2000" kern="1200" spc="-20" dirty="0">
                <a:solidFill>
                  <a:schemeClr val="tx1"/>
                </a:solidFill>
                <a:latin typeface="+mn-lt"/>
                <a:ea typeface="+mn-ea"/>
                <a:cs typeface="+mn-cs"/>
              </a:rPr>
              <a:t> </a:t>
            </a:r>
            <a:r>
              <a:rPr lang="en-US" sz="2000" kern="1200" dirty="0">
                <a:solidFill>
                  <a:schemeClr val="tx1"/>
                </a:solidFill>
                <a:latin typeface="+mn-lt"/>
                <a:ea typeface="+mn-ea"/>
                <a:cs typeface="+mn-cs"/>
              </a:rPr>
              <a:t>engagement</a:t>
            </a:r>
            <a:r>
              <a:rPr lang="en-US" sz="2000" kern="1200" spc="-25" dirty="0">
                <a:solidFill>
                  <a:schemeClr val="tx1"/>
                </a:solidFill>
                <a:latin typeface="+mn-lt"/>
                <a:ea typeface="+mn-ea"/>
                <a:cs typeface="+mn-cs"/>
              </a:rPr>
              <a:t> </a:t>
            </a:r>
            <a:r>
              <a:rPr lang="en-US" sz="2000" kern="1200" dirty="0">
                <a:solidFill>
                  <a:schemeClr val="tx1"/>
                </a:solidFill>
                <a:latin typeface="+mn-lt"/>
                <a:ea typeface="+mn-ea"/>
                <a:cs typeface="+mn-cs"/>
              </a:rPr>
              <a:t>in</a:t>
            </a:r>
            <a:r>
              <a:rPr lang="en-US" sz="2000" kern="1200" spc="-30" dirty="0">
                <a:solidFill>
                  <a:schemeClr val="tx1"/>
                </a:solidFill>
                <a:latin typeface="+mn-lt"/>
                <a:ea typeface="+mn-ea"/>
                <a:cs typeface="+mn-cs"/>
              </a:rPr>
              <a:t> </a:t>
            </a:r>
            <a:r>
              <a:rPr lang="en-US" sz="2000" kern="1200" spc="-10" dirty="0">
                <a:solidFill>
                  <a:schemeClr val="tx1"/>
                </a:solidFill>
                <a:latin typeface="+mn-lt"/>
                <a:ea typeface="+mn-ea"/>
                <a:cs typeface="+mn-cs"/>
              </a:rPr>
              <a:t>anti-</a:t>
            </a:r>
            <a:r>
              <a:rPr lang="en-US" sz="2000" kern="1200" dirty="0">
                <a:solidFill>
                  <a:schemeClr val="tx1"/>
                </a:solidFill>
                <a:latin typeface="+mn-lt"/>
                <a:ea typeface="+mn-ea"/>
                <a:cs typeface="+mn-cs"/>
              </a:rPr>
              <a:t>social</a:t>
            </a:r>
            <a:r>
              <a:rPr lang="en-US" sz="2000" kern="1200" spc="-35" dirty="0">
                <a:solidFill>
                  <a:schemeClr val="tx1"/>
                </a:solidFill>
                <a:latin typeface="+mn-lt"/>
                <a:ea typeface="+mn-ea"/>
                <a:cs typeface="+mn-cs"/>
              </a:rPr>
              <a:t> </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criminal</a:t>
            </a:r>
            <a:r>
              <a:rPr lang="en-US" sz="2000" kern="1200" spc="-20" dirty="0">
                <a:solidFill>
                  <a:schemeClr val="tx1"/>
                </a:solidFill>
                <a:latin typeface="+mn-lt"/>
                <a:ea typeface="+mn-ea"/>
                <a:cs typeface="+mn-cs"/>
              </a:rPr>
              <a:t> </a:t>
            </a:r>
            <a:r>
              <a:rPr lang="en-US" sz="2000" kern="1200" spc="-10" dirty="0" err="1">
                <a:solidFill>
                  <a:schemeClr val="tx1"/>
                </a:solidFill>
                <a:latin typeface="+mn-lt"/>
                <a:ea typeface="+mn-ea"/>
                <a:cs typeface="+mn-cs"/>
              </a:rPr>
              <a:t>behaviour</a:t>
            </a:r>
            <a:endParaRPr lang="en-US" sz="2000" kern="1200" dirty="0">
              <a:solidFill>
                <a:schemeClr val="tx1"/>
              </a:solidFill>
              <a:latin typeface="+mn-lt"/>
              <a:ea typeface="+mn-ea"/>
              <a:cs typeface="+mn-cs"/>
            </a:endParaRPr>
          </a:p>
          <a:p>
            <a:pPr marL="497205" indent="-228600" algn="l" rtl="0">
              <a:lnSpc>
                <a:spcPct val="90000"/>
              </a:lnSpc>
              <a:buFont typeface="Arial" panose="020B0604020202020204" pitchFamily="34" charset="0"/>
              <a:buChar char="•"/>
              <a:tabLst>
                <a:tab pos="497205" algn="l"/>
                <a:tab pos="497840" algn="l"/>
              </a:tabLst>
            </a:pPr>
            <a:r>
              <a:rPr lang="en-US" sz="2000" b="1" kern="1200" dirty="0">
                <a:solidFill>
                  <a:schemeClr val="tx1"/>
                </a:solidFill>
                <a:latin typeface="+mn-lt"/>
                <a:ea typeface="+mn-ea"/>
                <a:cs typeface="+mn-cs"/>
              </a:rPr>
              <a:t>Problems</a:t>
            </a:r>
            <a:r>
              <a:rPr lang="en-US" sz="2000" b="1" kern="1200" spc="-45" dirty="0">
                <a:solidFill>
                  <a:schemeClr val="tx1"/>
                </a:solidFill>
                <a:latin typeface="+mn-lt"/>
                <a:ea typeface="+mn-ea"/>
                <a:cs typeface="+mn-cs"/>
              </a:rPr>
              <a:t> </a:t>
            </a:r>
            <a:r>
              <a:rPr lang="en-US" sz="2000" b="1" kern="1200" dirty="0">
                <a:solidFill>
                  <a:schemeClr val="tx1"/>
                </a:solidFill>
                <a:latin typeface="+mn-lt"/>
                <a:ea typeface="+mn-ea"/>
                <a:cs typeface="+mn-cs"/>
              </a:rPr>
              <a:t>with</a:t>
            </a:r>
            <a:r>
              <a:rPr lang="en-US" sz="2000" b="1" kern="1200" spc="-20" dirty="0">
                <a:solidFill>
                  <a:schemeClr val="tx1"/>
                </a:solidFill>
                <a:latin typeface="+mn-lt"/>
                <a:ea typeface="+mn-ea"/>
                <a:cs typeface="+mn-cs"/>
              </a:rPr>
              <a:t> </a:t>
            </a:r>
            <a:r>
              <a:rPr lang="en-US" sz="2000" b="1" kern="1200" dirty="0">
                <a:solidFill>
                  <a:schemeClr val="tx1"/>
                </a:solidFill>
                <a:latin typeface="+mn-lt"/>
                <a:ea typeface="+mn-ea"/>
                <a:cs typeface="+mn-cs"/>
              </a:rPr>
              <a:t>alcohol</a:t>
            </a:r>
            <a:r>
              <a:rPr lang="en-US" sz="2000" b="1" kern="1200" spc="-50" dirty="0">
                <a:solidFill>
                  <a:schemeClr val="tx1"/>
                </a:solidFill>
                <a:latin typeface="+mn-lt"/>
                <a:ea typeface="+mn-ea"/>
                <a:cs typeface="+mn-cs"/>
              </a:rPr>
              <a:t> </a:t>
            </a:r>
            <a:r>
              <a:rPr lang="en-US" sz="2000" b="1" kern="1200" dirty="0">
                <a:solidFill>
                  <a:schemeClr val="tx1"/>
                </a:solidFill>
                <a:latin typeface="+mn-lt"/>
                <a:ea typeface="+mn-ea"/>
                <a:cs typeface="+mn-cs"/>
              </a:rPr>
              <a:t>or</a:t>
            </a:r>
            <a:r>
              <a:rPr lang="en-US" sz="2000" b="1" kern="1200" spc="-35" dirty="0">
                <a:solidFill>
                  <a:schemeClr val="tx1"/>
                </a:solidFill>
                <a:latin typeface="+mn-lt"/>
                <a:ea typeface="+mn-ea"/>
                <a:cs typeface="+mn-cs"/>
              </a:rPr>
              <a:t> </a:t>
            </a:r>
            <a:r>
              <a:rPr lang="en-US" sz="2000" b="1" kern="1200" dirty="0">
                <a:solidFill>
                  <a:schemeClr val="tx1"/>
                </a:solidFill>
                <a:latin typeface="+mn-lt"/>
                <a:ea typeface="+mn-ea"/>
                <a:cs typeface="+mn-cs"/>
              </a:rPr>
              <a:t>drugs </a:t>
            </a:r>
            <a:r>
              <a:rPr lang="en-US" sz="2000" kern="1200" spc="-50" dirty="0">
                <a:solidFill>
                  <a:schemeClr val="tx1"/>
                </a:solidFill>
                <a:latin typeface="+mn-lt"/>
                <a:ea typeface="+mn-ea"/>
                <a:cs typeface="+mn-cs"/>
              </a:rPr>
              <a:t>– addiction issues</a:t>
            </a:r>
            <a:endParaRPr lang="en-US" sz="2000" kern="1200" dirty="0">
              <a:solidFill>
                <a:schemeClr val="tx1"/>
              </a:solidFill>
              <a:latin typeface="+mn-lt"/>
              <a:ea typeface="+mn-ea"/>
              <a:cs typeface="+mn-cs"/>
            </a:endParaRPr>
          </a:p>
          <a:p>
            <a:pPr marL="497205" indent="-228600" algn="l" rtl="0">
              <a:lnSpc>
                <a:spcPct val="90000"/>
              </a:lnSpc>
              <a:buFont typeface="Arial" panose="020B0604020202020204" pitchFamily="34" charset="0"/>
              <a:buChar char="•"/>
              <a:tabLst>
                <a:tab pos="497205" algn="l"/>
                <a:tab pos="497840" algn="l"/>
              </a:tabLst>
            </a:pPr>
            <a:r>
              <a:rPr lang="en-US" sz="2000" b="1" kern="1200" dirty="0">
                <a:solidFill>
                  <a:schemeClr val="tx1"/>
                </a:solidFill>
                <a:latin typeface="+mn-lt"/>
                <a:ea typeface="+mn-ea"/>
                <a:cs typeface="+mn-cs"/>
              </a:rPr>
              <a:t>Brain</a:t>
            </a:r>
            <a:r>
              <a:rPr lang="en-US" sz="2000" b="1" kern="1200" spc="-45" dirty="0">
                <a:solidFill>
                  <a:schemeClr val="tx1"/>
                </a:solidFill>
                <a:latin typeface="+mn-lt"/>
                <a:ea typeface="+mn-ea"/>
                <a:cs typeface="+mn-cs"/>
              </a:rPr>
              <a:t> </a:t>
            </a:r>
            <a:r>
              <a:rPr lang="en-US" sz="2000" b="1" kern="1200" dirty="0">
                <a:solidFill>
                  <a:schemeClr val="tx1"/>
                </a:solidFill>
                <a:latin typeface="+mn-lt"/>
                <a:ea typeface="+mn-ea"/>
                <a:cs typeface="+mn-cs"/>
              </a:rPr>
              <a:t>functioning</a:t>
            </a:r>
            <a:r>
              <a:rPr lang="en-US" sz="2000" b="1" kern="1200" spc="-25" dirty="0">
                <a:solidFill>
                  <a:schemeClr val="tx1"/>
                </a:solidFill>
                <a:latin typeface="+mn-lt"/>
                <a:ea typeface="+mn-ea"/>
                <a:cs typeface="+mn-cs"/>
              </a:rPr>
              <a:t> </a:t>
            </a:r>
            <a:r>
              <a:rPr lang="en-US" sz="2000" kern="1200" dirty="0">
                <a:solidFill>
                  <a:schemeClr val="tx1"/>
                </a:solidFill>
                <a:latin typeface="+mn-lt"/>
                <a:ea typeface="+mn-ea"/>
                <a:cs typeface="+mn-cs"/>
              </a:rPr>
              <a:t>–</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dissociation,</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memory</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problems,</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reduced</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social</a:t>
            </a:r>
            <a:r>
              <a:rPr lang="en-US" sz="2000" kern="1200" spc="-45" dirty="0">
                <a:solidFill>
                  <a:schemeClr val="tx1"/>
                </a:solidFill>
                <a:latin typeface="+mn-lt"/>
                <a:ea typeface="+mn-ea"/>
                <a:cs typeface="+mn-cs"/>
              </a:rPr>
              <a:t> </a:t>
            </a:r>
            <a:r>
              <a:rPr lang="en-US" sz="2000" kern="1200" spc="-10" dirty="0">
                <a:solidFill>
                  <a:schemeClr val="tx1"/>
                </a:solidFill>
                <a:latin typeface="+mn-lt"/>
                <a:ea typeface="+mn-ea"/>
                <a:cs typeface="+mn-cs"/>
              </a:rPr>
              <a:t>functioning</a:t>
            </a:r>
          </a:p>
          <a:p>
            <a:pPr marL="497205" indent="-228600" algn="l" rtl="0">
              <a:lnSpc>
                <a:spcPct val="90000"/>
              </a:lnSpc>
              <a:buFont typeface="Arial" panose="020B0604020202020204" pitchFamily="34" charset="0"/>
              <a:buChar char="•"/>
              <a:tabLst>
                <a:tab pos="497205" algn="l"/>
                <a:tab pos="497840" algn="l"/>
              </a:tabLst>
            </a:pPr>
            <a:endParaRPr lang="en-US" kern="1200" spc="-10" dirty="0">
              <a:solidFill>
                <a:schemeClr val="tx1"/>
              </a:solidFill>
              <a:latin typeface="+mn-lt"/>
              <a:ea typeface="+mn-ea"/>
              <a:cs typeface="+mn-cs"/>
            </a:endParaRPr>
          </a:p>
          <a:p>
            <a:pPr marL="268605" algn="l" rtl="0">
              <a:lnSpc>
                <a:spcPct val="90000"/>
              </a:lnSpc>
              <a:tabLst>
                <a:tab pos="497205" algn="l"/>
                <a:tab pos="497840" algn="l"/>
              </a:tabLst>
            </a:pPr>
            <a:endParaRPr lang="en-US" kern="1200" spc="-10" dirty="0">
              <a:solidFill>
                <a:schemeClr val="tx1"/>
              </a:solidFill>
              <a:latin typeface="+mn-lt"/>
              <a:ea typeface="+mn-ea"/>
              <a:cs typeface="+mn-cs"/>
            </a:endParaRPr>
          </a:p>
          <a:p>
            <a:pPr algn="l" rtl="0">
              <a:lnSpc>
                <a:spcPct val="90000"/>
              </a:lnSpc>
              <a:tabLst>
                <a:tab pos="497205" algn="l"/>
                <a:tab pos="497840" algn="l"/>
              </a:tabLst>
            </a:pPr>
            <a:r>
              <a:rPr lang="en-US" kern="1200" spc="-10" dirty="0">
                <a:solidFill>
                  <a:schemeClr val="tx1"/>
                </a:solidFill>
                <a:latin typeface="+mn-lt"/>
                <a:ea typeface="+mn-ea"/>
                <a:cs typeface="+mn-cs"/>
              </a:rPr>
              <a:t>						</a:t>
            </a:r>
            <a:endParaRPr lang="en-US" b="1" kern="1200" dirty="0">
              <a:solidFill>
                <a:schemeClr val="tx1"/>
              </a:solidFill>
              <a:latin typeface="+mn-lt"/>
              <a:ea typeface="+mn-ea"/>
              <a:cs typeface="+mn-cs"/>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45089" cy="9753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2622" y="1640635"/>
            <a:ext cx="3413760" cy="6344765"/>
          </a:xfrm>
        </p:spPr>
        <p:txBody>
          <a:bodyPr>
            <a:normAutofit/>
          </a:bodyPr>
          <a:lstStyle/>
          <a:p>
            <a:pPr>
              <a:lnSpc>
                <a:spcPct val="90000"/>
              </a:lnSpc>
            </a:pPr>
            <a:r>
              <a:rPr lang="en-GB" sz="7400" b="1">
                <a:solidFill>
                  <a:srgbClr val="FFFFFF"/>
                </a:solidFill>
              </a:rPr>
              <a:t>How to support a pupil and their family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53762" y="3492236"/>
            <a:ext cx="4355662" cy="580754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4743795" y="841022"/>
            <a:ext cx="7366923" cy="7943992"/>
          </a:xfrm>
        </p:spPr>
        <p:txBody>
          <a:bodyPr anchor="ctr">
            <a:normAutofit/>
          </a:bodyPr>
          <a:lstStyle/>
          <a:p>
            <a:pPr marL="457200" indent="-457200">
              <a:lnSpc>
                <a:spcPct val="90000"/>
              </a:lnSpc>
              <a:spcAft>
                <a:spcPts val="600"/>
              </a:spcAft>
              <a:buFont typeface="Arial" panose="020B0604020202020204" pitchFamily="34" charset="0"/>
              <a:buChar char="•"/>
            </a:pPr>
            <a:r>
              <a:rPr lang="en-GB" dirty="0"/>
              <a:t>Listen to what the young person and their family have to say</a:t>
            </a:r>
            <a:endParaRPr lang="en-GB"/>
          </a:p>
          <a:p>
            <a:pPr marL="457200" indent="-457200">
              <a:lnSpc>
                <a:spcPct val="90000"/>
              </a:lnSpc>
              <a:spcAft>
                <a:spcPts val="600"/>
              </a:spcAft>
              <a:buFont typeface="Arial" panose="020B0604020202020204" pitchFamily="34" charset="0"/>
              <a:buChar char="•"/>
            </a:pPr>
            <a:r>
              <a:rPr lang="en-GB" dirty="0"/>
              <a:t>Be clear about what your concerns are</a:t>
            </a:r>
            <a:endParaRPr lang="en-GB"/>
          </a:p>
          <a:p>
            <a:pPr marL="457200" indent="-457200">
              <a:lnSpc>
                <a:spcPct val="90000"/>
              </a:lnSpc>
              <a:spcAft>
                <a:spcPts val="600"/>
              </a:spcAft>
              <a:buFont typeface="Arial" panose="020B0604020202020204" pitchFamily="34" charset="0"/>
              <a:buChar char="•"/>
            </a:pPr>
            <a:r>
              <a:rPr lang="en-GB" dirty="0"/>
              <a:t>Tell the child it is not their fault and they are not to blame</a:t>
            </a:r>
            <a:endParaRPr lang="en-GB"/>
          </a:p>
          <a:p>
            <a:pPr marL="457200" indent="-457200">
              <a:lnSpc>
                <a:spcPct val="90000"/>
              </a:lnSpc>
              <a:spcAft>
                <a:spcPts val="600"/>
              </a:spcAft>
              <a:buFont typeface="Arial" panose="020B0604020202020204" pitchFamily="34" charset="0"/>
              <a:buChar char="•"/>
            </a:pPr>
            <a:r>
              <a:rPr lang="en-GB" dirty="0"/>
              <a:t>Work collaboratively with the family and other professionals</a:t>
            </a:r>
            <a:endParaRPr lang="en-GB"/>
          </a:p>
          <a:p>
            <a:pPr marL="457200" indent="-457200">
              <a:lnSpc>
                <a:spcPct val="90000"/>
              </a:lnSpc>
              <a:spcAft>
                <a:spcPts val="600"/>
              </a:spcAft>
              <a:buFont typeface="Arial" panose="020B0604020202020204" pitchFamily="34" charset="0"/>
              <a:buChar char="•"/>
            </a:pPr>
            <a:r>
              <a:rPr lang="en-GB" dirty="0"/>
              <a:t>Include the parents as safeguarding partners, with support they are often best placed to help their child</a:t>
            </a:r>
            <a:endParaRPr lang="en-GB"/>
          </a:p>
          <a:p>
            <a:pPr marL="457200" indent="-457200">
              <a:lnSpc>
                <a:spcPct val="90000"/>
              </a:lnSpc>
              <a:spcAft>
                <a:spcPts val="600"/>
              </a:spcAft>
              <a:buFont typeface="Arial" panose="020B0604020202020204" pitchFamily="34" charset="0"/>
              <a:buChar char="•"/>
            </a:pPr>
            <a:r>
              <a:rPr lang="en-GB" dirty="0"/>
              <a:t>Help parents to understand the importance of language and attitudes</a:t>
            </a:r>
            <a:endParaRPr lang="en-GB"/>
          </a:p>
          <a:p>
            <a:pPr marL="457200" indent="-457200">
              <a:lnSpc>
                <a:spcPct val="90000"/>
              </a:lnSpc>
              <a:spcAft>
                <a:spcPts val="600"/>
              </a:spcAft>
              <a:buFont typeface="Arial" panose="020B0604020202020204" pitchFamily="34" charset="0"/>
              <a:buChar char="•"/>
            </a:pPr>
            <a:r>
              <a:rPr lang="en-GB" dirty="0"/>
              <a:t>Identify key people who the family can work with</a:t>
            </a:r>
            <a:endParaRPr lang="en-GB"/>
          </a:p>
          <a:p>
            <a:pPr marL="457200" indent="-457200">
              <a:lnSpc>
                <a:spcPct val="90000"/>
              </a:lnSpc>
              <a:spcAft>
                <a:spcPts val="600"/>
              </a:spcAft>
              <a:buFont typeface="Arial" panose="020B0604020202020204" pitchFamily="34" charset="0"/>
              <a:buChar char="•"/>
            </a:pPr>
            <a:r>
              <a:rPr lang="en-GB" dirty="0"/>
              <a:t>Ensure the child and their family have the right ongoing support to enable recovery</a:t>
            </a:r>
            <a:endParaRPr lang="en-GB"/>
          </a:p>
        </p:txBody>
      </p:sp>
    </p:spTree>
    <p:extLst>
      <p:ext uri="{BB962C8B-B14F-4D97-AF65-F5344CB8AC3E}">
        <p14:creationId xmlns:p14="http://schemas.microsoft.com/office/powerpoint/2010/main" val="408645470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813298" cy="97536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4" name="Title 3">
            <a:extLst>
              <a:ext uri="{FF2B5EF4-FFF2-40B4-BE49-F238E27FC236}">
                <a16:creationId xmlns:a16="http://schemas.microsoft.com/office/drawing/2014/main" id="{D49D67AE-4171-0E8B-72B4-19117995B546}"/>
              </a:ext>
            </a:extLst>
          </p:cNvPr>
          <p:cNvSpPr>
            <a:spLocks noGrp="1"/>
          </p:cNvSpPr>
          <p:nvPr>
            <p:ph type="title"/>
          </p:nvPr>
        </p:nvSpPr>
        <p:spPr>
          <a:xfrm>
            <a:off x="406400" y="915153"/>
            <a:ext cx="3635632" cy="7923293"/>
          </a:xfrm>
        </p:spPr>
        <p:txBody>
          <a:bodyPr>
            <a:normAutofit/>
          </a:bodyPr>
          <a:lstStyle/>
          <a:p>
            <a:r>
              <a:rPr lang="en-GB" sz="6200" dirty="0">
                <a:solidFill>
                  <a:srgbClr val="FFFFFF"/>
                </a:solidFill>
              </a:rPr>
              <a:t>CONTENT</a:t>
            </a:r>
          </a:p>
        </p:txBody>
      </p:sp>
      <p:graphicFrame>
        <p:nvGraphicFramePr>
          <p:cNvPr id="16" name="Text Placeholder 4">
            <a:extLst>
              <a:ext uri="{FF2B5EF4-FFF2-40B4-BE49-F238E27FC236}">
                <a16:creationId xmlns:a16="http://schemas.microsoft.com/office/drawing/2014/main" id="{C405133D-004C-AB3D-ECCC-BFC469C03BD5}"/>
              </a:ext>
            </a:extLst>
          </p:cNvPr>
          <p:cNvGraphicFramePr/>
          <p:nvPr>
            <p:extLst>
              <p:ext uri="{D42A27DB-BD31-4B8C-83A1-F6EECF244321}">
                <p14:modId xmlns:p14="http://schemas.microsoft.com/office/powerpoint/2010/main" val="711150253"/>
              </p:ext>
            </p:extLst>
          </p:nvPr>
        </p:nvGraphicFramePr>
        <p:xfrm>
          <a:off x="5554816" y="915151"/>
          <a:ext cx="6711161" cy="7865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23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45089" cy="9753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53762" y="3492236"/>
            <a:ext cx="4355662" cy="580754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9F5B161-1264-2641-5E1D-5AA0FF1663BB}"/>
              </a:ext>
            </a:extLst>
          </p:cNvPr>
          <p:cNvSpPr>
            <a:spLocks noGrp="1"/>
          </p:cNvSpPr>
          <p:nvPr>
            <p:ph type="body" idx="1"/>
          </p:nvPr>
        </p:nvSpPr>
        <p:spPr>
          <a:xfrm>
            <a:off x="4743795" y="841022"/>
            <a:ext cx="7366923" cy="7943992"/>
          </a:xfrm>
        </p:spPr>
        <p:txBody>
          <a:bodyPr anchor="ctr">
            <a:normAutofit/>
          </a:bodyPr>
          <a:lstStyle/>
          <a:p>
            <a:pPr>
              <a:spcAft>
                <a:spcPts val="600"/>
              </a:spcAft>
            </a:pPr>
            <a:r>
              <a:rPr lang="en-GB" dirty="0">
                <a:latin typeface="Arial Black" panose="020B0A04020102020204" pitchFamily="34" charset="0"/>
              </a:rPr>
              <a:t>What </a:t>
            </a:r>
            <a:r>
              <a:rPr lang="en-GB" dirty="0">
                <a:latin typeface="Arial Black" panose="020B0A04020102020204" pitchFamily="34" charset="0"/>
                <a:hlinkClick r:id="rId3"/>
              </a:rPr>
              <a:t>young people </a:t>
            </a:r>
            <a:r>
              <a:rPr lang="en-GB" dirty="0">
                <a:latin typeface="Arial Black" panose="020B0A04020102020204" pitchFamily="34" charset="0"/>
              </a:rPr>
              <a:t>affected by sexual exploitation have told us about the support they want from you</a:t>
            </a:r>
          </a:p>
        </p:txBody>
      </p:sp>
    </p:spTree>
    <p:extLst>
      <p:ext uri="{BB962C8B-B14F-4D97-AF65-F5344CB8AC3E}">
        <p14:creationId xmlns:p14="http://schemas.microsoft.com/office/powerpoint/2010/main" val="3731609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290" y="2723287"/>
            <a:ext cx="9753600" cy="430702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290" y="2737705"/>
            <a:ext cx="9753599" cy="430702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74322" y="5820893"/>
            <a:ext cx="3558370" cy="430703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35186" y="1379154"/>
            <a:ext cx="4160380" cy="594340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302" y="2723283"/>
            <a:ext cx="9753604" cy="4307024"/>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17684-0846-998D-A57B-C1E369D71D75}"/>
              </a:ext>
            </a:extLst>
          </p:cNvPr>
          <p:cNvSpPr>
            <a:spLocks noGrp="1"/>
          </p:cNvSpPr>
          <p:nvPr>
            <p:ph type="title"/>
          </p:nvPr>
        </p:nvSpPr>
        <p:spPr>
          <a:xfrm>
            <a:off x="860613" y="650241"/>
            <a:ext cx="3034453" cy="5104171"/>
          </a:xfrm>
        </p:spPr>
        <p:txBody>
          <a:bodyPr vert="horz" lIns="91440" tIns="45720" rIns="91440" bIns="45720" rtlCol="0" anchor="b">
            <a:normAutofit/>
          </a:bodyPr>
          <a:lstStyle/>
          <a:p>
            <a:pPr algn="r" rtl="0">
              <a:spcBef>
                <a:spcPct val="0"/>
              </a:spcBef>
            </a:pPr>
            <a:r>
              <a:rPr lang="en-US" sz="5000" kern="1200" dirty="0">
                <a:solidFill>
                  <a:srgbClr val="FFFFFF"/>
                </a:solidFill>
                <a:latin typeface="+mj-lt"/>
                <a:ea typeface="+mj-ea"/>
                <a:cs typeface="+mj-cs"/>
              </a:rPr>
              <a:t>CSE Young Person’s </a:t>
            </a:r>
            <a:r>
              <a:rPr lang="en-US" sz="5000" kern="1200" dirty="0">
                <a:solidFill>
                  <a:srgbClr val="FFFFFF"/>
                </a:solidFill>
                <a:latin typeface="+mj-lt"/>
                <a:cs typeface="+mj-cs"/>
              </a:rPr>
              <a:t>L</a:t>
            </a:r>
            <a:r>
              <a:rPr lang="en-US" sz="5000" kern="1200" dirty="0">
                <a:solidFill>
                  <a:srgbClr val="FFFFFF"/>
                </a:solidFill>
                <a:latin typeface="+mj-lt"/>
                <a:ea typeface="+mj-ea"/>
                <a:cs typeface="+mj-cs"/>
              </a:rPr>
              <a:t>eaflet</a:t>
            </a:r>
          </a:p>
        </p:txBody>
      </p:sp>
      <p:sp>
        <p:nvSpPr>
          <p:cNvPr id="3" name="Text Placeholder 2">
            <a:extLst>
              <a:ext uri="{FF2B5EF4-FFF2-40B4-BE49-F238E27FC236}">
                <a16:creationId xmlns:a16="http://schemas.microsoft.com/office/drawing/2014/main" id="{327276DB-EA7A-EB8B-1600-F939566578CB}"/>
              </a:ext>
            </a:extLst>
          </p:cNvPr>
          <p:cNvSpPr>
            <a:spLocks noGrp="1"/>
          </p:cNvSpPr>
          <p:nvPr>
            <p:ph type="body" idx="1"/>
          </p:nvPr>
        </p:nvSpPr>
        <p:spPr>
          <a:xfrm>
            <a:off x="4959194" y="951982"/>
            <a:ext cx="3509951" cy="7870878"/>
          </a:xfrm>
        </p:spPr>
        <p:txBody>
          <a:bodyPr anchor="ctr">
            <a:normAutofit/>
          </a:bodyPr>
          <a:lstStyle/>
          <a:p>
            <a:pPr>
              <a:spcAft>
                <a:spcPts val="600"/>
              </a:spcAft>
            </a:pPr>
            <a:r>
              <a:rPr lang="en-GB" sz="2500">
                <a:hlinkClick r:id="rId3"/>
              </a:rPr>
              <a:t>https://www.safeguardingni.org/home/children-and-young-people</a:t>
            </a:r>
            <a:endParaRPr lang="en-GB" sz="2500"/>
          </a:p>
          <a:p>
            <a:pPr>
              <a:spcAft>
                <a:spcPts val="600"/>
              </a:spcAft>
            </a:pPr>
            <a:endParaRPr lang="en-GB" sz="2500"/>
          </a:p>
        </p:txBody>
      </p:sp>
      <p:pic>
        <p:nvPicPr>
          <p:cNvPr id="8" name="Picture 7">
            <a:extLst>
              <a:ext uri="{FF2B5EF4-FFF2-40B4-BE49-F238E27FC236}">
                <a16:creationId xmlns:a16="http://schemas.microsoft.com/office/drawing/2014/main" id="{64E5DE72-9E95-7887-63B4-D232D0954873}"/>
              </a:ext>
            </a:extLst>
          </p:cNvPr>
          <p:cNvPicPr>
            <a:picLocks noChangeAspect="1"/>
          </p:cNvPicPr>
          <p:nvPr/>
        </p:nvPicPr>
        <p:blipFill>
          <a:blip r:embed="rId4"/>
          <a:stretch>
            <a:fillRect/>
          </a:stretch>
        </p:blipFill>
        <p:spPr>
          <a:xfrm>
            <a:off x="9032382" y="2357166"/>
            <a:ext cx="3011826" cy="1233919"/>
          </a:xfrm>
          <a:prstGeom prst="rect">
            <a:avLst/>
          </a:prstGeom>
        </p:spPr>
      </p:pic>
      <p:pic>
        <p:nvPicPr>
          <p:cNvPr id="5" name="Picture 4">
            <a:extLst>
              <a:ext uri="{FF2B5EF4-FFF2-40B4-BE49-F238E27FC236}">
                <a16:creationId xmlns:a16="http://schemas.microsoft.com/office/drawing/2014/main" id="{6C06E491-8085-0CCA-C9DC-82E001B20473}"/>
              </a:ext>
            </a:extLst>
          </p:cNvPr>
          <p:cNvPicPr>
            <a:picLocks noChangeAspect="1"/>
          </p:cNvPicPr>
          <p:nvPr/>
        </p:nvPicPr>
        <p:blipFill>
          <a:blip r:embed="rId5"/>
          <a:stretch>
            <a:fillRect/>
          </a:stretch>
        </p:blipFill>
        <p:spPr>
          <a:xfrm>
            <a:off x="9337484" y="5105582"/>
            <a:ext cx="2401622" cy="3406557"/>
          </a:xfrm>
          <a:prstGeom prst="rect">
            <a:avLst/>
          </a:prstGeom>
        </p:spPr>
      </p:pic>
    </p:spTree>
    <p:extLst>
      <p:ext uri="{BB962C8B-B14F-4D97-AF65-F5344CB8AC3E}">
        <p14:creationId xmlns:p14="http://schemas.microsoft.com/office/powerpoint/2010/main" val="393730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34409" y="2734409"/>
            <a:ext cx="9778941" cy="4310127"/>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43389" y="4501758"/>
            <a:ext cx="6194623" cy="430784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478731" y="2966414"/>
            <a:ext cx="9752991" cy="382016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651988" y="2435407"/>
            <a:ext cx="6838474" cy="4361244"/>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864DC7F-52F4-3127-23EE-7AD0FD6EB01F}"/>
              </a:ext>
            </a:extLst>
          </p:cNvPr>
          <p:cNvSpPr>
            <a:spLocks noGrp="1"/>
          </p:cNvSpPr>
          <p:nvPr>
            <p:ph type="title"/>
          </p:nvPr>
        </p:nvSpPr>
        <p:spPr>
          <a:xfrm>
            <a:off x="704043" y="3935439"/>
            <a:ext cx="3072883" cy="4368933"/>
          </a:xfrm>
        </p:spPr>
        <p:txBody>
          <a:bodyPr vert="horz" lIns="91440" tIns="45720" rIns="91440" bIns="45720" rtlCol="0" anchor="t">
            <a:normAutofit/>
          </a:bodyPr>
          <a:lstStyle/>
          <a:p>
            <a:pPr algn="l" rtl="0">
              <a:lnSpc>
                <a:spcPct val="90000"/>
              </a:lnSpc>
              <a:spcBef>
                <a:spcPct val="0"/>
              </a:spcBef>
            </a:pPr>
            <a:r>
              <a:rPr lang="en-US" sz="5000" b="1" kern="1200">
                <a:solidFill>
                  <a:srgbClr val="FFFFFF"/>
                </a:solidFill>
                <a:latin typeface="+mj-lt"/>
                <a:ea typeface="+mj-ea"/>
                <a:cs typeface="+mj-cs"/>
              </a:rPr>
              <a:t>CSE as Complex Child Abuse </a:t>
            </a:r>
          </a:p>
        </p:txBody>
      </p:sp>
      <p:pic>
        <p:nvPicPr>
          <p:cNvPr id="5" name="Picture 4">
            <a:extLst>
              <a:ext uri="{FF2B5EF4-FFF2-40B4-BE49-F238E27FC236}">
                <a16:creationId xmlns:a16="http://schemas.microsoft.com/office/drawing/2014/main" id="{54657762-7FBD-81C6-09DA-9796F37CCB25}"/>
              </a:ext>
            </a:extLst>
          </p:cNvPr>
          <p:cNvPicPr>
            <a:picLocks noChangeAspect="1"/>
          </p:cNvPicPr>
          <p:nvPr/>
        </p:nvPicPr>
        <p:blipFill>
          <a:blip r:embed="rId3"/>
          <a:stretch>
            <a:fillRect/>
          </a:stretch>
        </p:blipFill>
        <p:spPr>
          <a:xfrm>
            <a:off x="4802589" y="3624336"/>
            <a:ext cx="7707465" cy="2504926"/>
          </a:xfrm>
          <a:prstGeom prst="rect">
            <a:avLst/>
          </a:prstGeom>
        </p:spPr>
      </p:pic>
      <p:sp>
        <p:nvSpPr>
          <p:cNvPr id="3" name="Text Placeholder 2">
            <a:extLst>
              <a:ext uri="{FF2B5EF4-FFF2-40B4-BE49-F238E27FC236}">
                <a16:creationId xmlns:a16="http://schemas.microsoft.com/office/drawing/2014/main" id="{800FFB1E-7B21-BF2E-6568-8064BF126533}"/>
              </a:ext>
            </a:extLst>
          </p:cNvPr>
          <p:cNvSpPr>
            <a:spLocks noGrp="1"/>
          </p:cNvSpPr>
          <p:nvPr>
            <p:ph type="body" idx="1"/>
          </p:nvPr>
        </p:nvSpPr>
        <p:spPr>
          <a:xfrm>
            <a:off x="4902199" y="7010400"/>
            <a:ext cx="7614917" cy="553998"/>
          </a:xfrm>
        </p:spPr>
        <p:txBody>
          <a:bodyPr/>
          <a:lstStyle/>
          <a:p>
            <a:pPr>
              <a:spcAft>
                <a:spcPts val="600"/>
              </a:spcAft>
            </a:pPr>
            <a:r>
              <a:rPr lang="en-GB" sz="1800" i="1" dirty="0"/>
              <a:t>An Evaluation of how SBNI member agencies are effectively responding to and managing Child Sexual Exploitation within NI. SBNI &amp; Leonard Consultancy. 2020</a:t>
            </a:r>
          </a:p>
        </p:txBody>
      </p:sp>
    </p:spTree>
    <p:extLst>
      <p:ext uri="{BB962C8B-B14F-4D97-AF65-F5344CB8AC3E}">
        <p14:creationId xmlns:p14="http://schemas.microsoft.com/office/powerpoint/2010/main" val="37408623"/>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34409" y="2734409"/>
            <a:ext cx="9778941" cy="4310127"/>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43389" y="4501758"/>
            <a:ext cx="6194623" cy="430784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478731" y="2966414"/>
            <a:ext cx="9752991" cy="382016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651988" y="2435407"/>
            <a:ext cx="6838474" cy="4361244"/>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bject 2"/>
          <p:cNvSpPr txBox="1">
            <a:spLocks noGrp="1"/>
          </p:cNvSpPr>
          <p:nvPr>
            <p:ph type="title"/>
          </p:nvPr>
        </p:nvSpPr>
        <p:spPr>
          <a:xfrm>
            <a:off x="704043" y="3935439"/>
            <a:ext cx="3072883" cy="4368933"/>
          </a:xfrm>
          <a:prstGeom prst="rect">
            <a:avLst/>
          </a:prstGeom>
        </p:spPr>
        <p:txBody>
          <a:bodyPr vert="horz" lIns="91440" tIns="45720" rIns="91440" bIns="45720" rtlCol="0" anchor="t">
            <a:normAutofit/>
          </a:bodyPr>
          <a:lstStyle/>
          <a:p>
            <a:pPr marL="141605" algn="l" rtl="0">
              <a:lnSpc>
                <a:spcPct val="90000"/>
              </a:lnSpc>
              <a:spcBef>
                <a:spcPct val="0"/>
              </a:spcBef>
            </a:pPr>
            <a:r>
              <a:rPr lang="en-US" sz="5000" kern="1200">
                <a:solidFill>
                  <a:srgbClr val="FFFFFF"/>
                </a:solidFill>
                <a:latin typeface="+mj-lt"/>
                <a:ea typeface="+mj-ea"/>
                <a:cs typeface="+mj-cs"/>
              </a:rPr>
              <a:t>CSE</a:t>
            </a:r>
            <a:r>
              <a:rPr lang="en-US" sz="5000" kern="1200" spc="-25">
                <a:solidFill>
                  <a:srgbClr val="FFFFFF"/>
                </a:solidFill>
                <a:latin typeface="+mj-lt"/>
                <a:ea typeface="+mj-ea"/>
                <a:cs typeface="+mj-cs"/>
              </a:rPr>
              <a:t> </a:t>
            </a:r>
            <a:r>
              <a:rPr lang="en-US" sz="5000" kern="1200">
                <a:solidFill>
                  <a:srgbClr val="FFFFFF"/>
                </a:solidFill>
                <a:latin typeface="+mj-lt"/>
                <a:ea typeface="+mj-ea"/>
                <a:cs typeface="+mj-cs"/>
              </a:rPr>
              <a:t>and</a:t>
            </a:r>
            <a:r>
              <a:rPr lang="en-US" sz="5000" kern="1200" spc="-10">
                <a:solidFill>
                  <a:srgbClr val="FFFFFF"/>
                </a:solidFill>
                <a:latin typeface="+mj-lt"/>
                <a:ea typeface="+mj-ea"/>
                <a:cs typeface="+mj-cs"/>
              </a:rPr>
              <a:t> </a:t>
            </a:r>
            <a:r>
              <a:rPr lang="en-US" sz="5000" kern="1200">
                <a:solidFill>
                  <a:srgbClr val="FFFFFF"/>
                </a:solidFill>
                <a:latin typeface="+mj-lt"/>
                <a:ea typeface="+mj-ea"/>
                <a:cs typeface="+mj-cs"/>
              </a:rPr>
              <a:t>the</a:t>
            </a:r>
            <a:r>
              <a:rPr lang="en-US" sz="5000" kern="1200" spc="-5">
                <a:solidFill>
                  <a:srgbClr val="FFFFFF"/>
                </a:solidFill>
                <a:latin typeface="+mj-lt"/>
                <a:ea typeface="+mj-ea"/>
                <a:cs typeface="+mj-cs"/>
              </a:rPr>
              <a:t> </a:t>
            </a:r>
            <a:r>
              <a:rPr lang="en-US" sz="5000" kern="1200" spc="-20">
                <a:solidFill>
                  <a:srgbClr val="FFFFFF"/>
                </a:solidFill>
                <a:latin typeface="+mj-lt"/>
                <a:ea typeface="+mj-ea"/>
                <a:cs typeface="+mj-cs"/>
              </a:rPr>
              <a:t>Internet</a:t>
            </a:r>
          </a:p>
        </p:txBody>
      </p:sp>
      <p:sp>
        <p:nvSpPr>
          <p:cNvPr id="4" name="TextBox 3">
            <a:extLst>
              <a:ext uri="{FF2B5EF4-FFF2-40B4-BE49-F238E27FC236}">
                <a16:creationId xmlns:a16="http://schemas.microsoft.com/office/drawing/2014/main" id="{A5C7345E-B8B1-EB20-4071-CB99B9B2866E}"/>
              </a:ext>
            </a:extLst>
          </p:cNvPr>
          <p:cNvSpPr txBox="1"/>
          <p:nvPr/>
        </p:nvSpPr>
        <p:spPr>
          <a:xfrm>
            <a:off x="704044" y="1147483"/>
            <a:ext cx="3114388" cy="2124966"/>
          </a:xfrm>
          <a:prstGeom prst="rect">
            <a:avLst/>
          </a:prstGeom>
        </p:spPr>
        <p:txBody>
          <a:bodyPr vert="horz" lIns="91440" tIns="45720" rIns="91440" bIns="45720" rtlCol="0" anchor="b">
            <a:normAutofit/>
          </a:bodyPr>
          <a:lstStyle/>
          <a:p>
            <a:pPr algn="l" rtl="0">
              <a:lnSpc>
                <a:spcPct val="90000"/>
              </a:lnSpc>
              <a:spcBef>
                <a:spcPts val="1000"/>
              </a:spcBef>
            </a:pPr>
            <a:r>
              <a:rPr lang="en-US" sz="2500" b="1" kern="1200">
                <a:solidFill>
                  <a:srgbClr val="FFFFFF"/>
                </a:solidFill>
                <a:latin typeface="+mn-lt"/>
                <a:ea typeface="+mn-ea"/>
                <a:cs typeface="+mn-cs"/>
              </a:rPr>
              <a:t>Child Sexual Exploitation (CSE)</a:t>
            </a:r>
          </a:p>
        </p:txBody>
      </p:sp>
      <p:pic>
        <p:nvPicPr>
          <p:cNvPr id="3" name="object 3"/>
          <p:cNvPicPr/>
          <p:nvPr/>
        </p:nvPicPr>
        <p:blipFill>
          <a:blip r:embed="rId3" cstate="print"/>
          <a:stretch>
            <a:fillRect/>
          </a:stretch>
        </p:blipFill>
        <p:spPr>
          <a:xfrm>
            <a:off x="4802589" y="2545844"/>
            <a:ext cx="7707465" cy="4661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0400" y="1995373"/>
            <a:ext cx="9372600" cy="1244571"/>
          </a:xfrm>
          <a:prstGeom prst="rect">
            <a:avLst/>
          </a:prstGeom>
        </p:spPr>
        <p:txBody>
          <a:bodyPr vert="horz" wrap="square" lIns="0" tIns="13335" rIns="0" bIns="0" rtlCol="0">
            <a:spAutoFit/>
          </a:bodyPr>
          <a:lstStyle/>
          <a:p>
            <a:pPr marL="12700">
              <a:lnSpc>
                <a:spcPct val="100000"/>
              </a:lnSpc>
              <a:spcBef>
                <a:spcPts val="105"/>
              </a:spcBef>
            </a:pPr>
            <a:r>
              <a:rPr b="1" spc="-90" dirty="0"/>
              <a:t>K</a:t>
            </a:r>
            <a:r>
              <a:rPr b="1" spc="-105" dirty="0"/>
              <a:t>a</a:t>
            </a:r>
            <a:r>
              <a:rPr b="1" spc="35" dirty="0"/>
              <a:t>yleig</a:t>
            </a:r>
            <a:r>
              <a:rPr b="1" spc="30" dirty="0"/>
              <a:t>h</a:t>
            </a:r>
            <a:r>
              <a:rPr b="1" spc="-490" dirty="0"/>
              <a:t>’</a:t>
            </a:r>
            <a:r>
              <a:rPr b="1" spc="35" dirty="0"/>
              <a:t>s</a:t>
            </a:r>
            <a:r>
              <a:rPr b="1" spc="-254" dirty="0"/>
              <a:t> </a:t>
            </a:r>
            <a:r>
              <a:rPr b="1" dirty="0"/>
              <a:t>Love</a:t>
            </a:r>
            <a:r>
              <a:rPr b="1" spc="-240" dirty="0"/>
              <a:t> </a:t>
            </a:r>
            <a:r>
              <a:rPr b="1" spc="-10" dirty="0"/>
              <a:t>Story</a:t>
            </a:r>
          </a:p>
        </p:txBody>
      </p:sp>
      <p:pic>
        <p:nvPicPr>
          <p:cNvPr id="5" name="Picture 4">
            <a:hlinkClick r:id="rId3"/>
            <a:extLst>
              <a:ext uri="{FF2B5EF4-FFF2-40B4-BE49-F238E27FC236}">
                <a16:creationId xmlns:a16="http://schemas.microsoft.com/office/drawing/2014/main" id="{5080AEB8-E431-0ECE-1632-F0ECE551B317}"/>
              </a:ext>
            </a:extLst>
          </p:cNvPr>
          <p:cNvPicPr>
            <a:picLocks noChangeAspect="1"/>
          </p:cNvPicPr>
          <p:nvPr/>
        </p:nvPicPr>
        <p:blipFill>
          <a:blip r:embed="rId4"/>
          <a:stretch>
            <a:fillRect/>
          </a:stretch>
        </p:blipFill>
        <p:spPr>
          <a:xfrm>
            <a:off x="114300" y="4966317"/>
            <a:ext cx="13004800" cy="2773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857315" y="780037"/>
            <a:ext cx="7251777" cy="2383108"/>
          </a:xfrm>
          <a:prstGeom prst="rect">
            <a:avLst/>
          </a:prstGeom>
        </p:spPr>
        <p:txBody>
          <a:bodyPr vert="horz" lIns="0" tIns="13335" rIns="0" bIns="0" rtlCol="0" anchor="b">
            <a:normAutofit/>
          </a:bodyPr>
          <a:lstStyle/>
          <a:p>
            <a:pPr marL="12700">
              <a:spcBef>
                <a:spcPts val="105"/>
              </a:spcBef>
            </a:pPr>
            <a:r>
              <a:rPr lang="en-GB" sz="5000" b="1"/>
              <a:t>CSE</a:t>
            </a:r>
            <a:r>
              <a:rPr lang="en-GB" sz="5000" b="1" spc="-15"/>
              <a:t> </a:t>
            </a:r>
            <a:r>
              <a:rPr lang="en-GB" sz="5000" b="1" spc="-10"/>
              <a:t>FRAMEWORK in NI</a:t>
            </a:r>
          </a:p>
        </p:txBody>
      </p:sp>
      <p:pic>
        <p:nvPicPr>
          <p:cNvPr id="6" name="Picture 5">
            <a:extLst>
              <a:ext uri="{FF2B5EF4-FFF2-40B4-BE49-F238E27FC236}">
                <a16:creationId xmlns:a16="http://schemas.microsoft.com/office/drawing/2014/main" id="{C35755C7-C37F-2F70-A8CD-122BD2BD8653}"/>
              </a:ext>
            </a:extLst>
          </p:cNvPr>
          <p:cNvPicPr>
            <a:picLocks noChangeAspect="1"/>
          </p:cNvPicPr>
          <p:nvPr/>
        </p:nvPicPr>
        <p:blipFill rotWithShape="1">
          <a:blip r:embed="rId3"/>
          <a:srcRect l="15987" r="53379" b="-1"/>
          <a:stretch/>
        </p:blipFill>
        <p:spPr>
          <a:xfrm>
            <a:off x="1" y="10"/>
            <a:ext cx="4476262" cy="9753590"/>
          </a:xfrm>
          <a:prstGeom prst="rect">
            <a:avLst/>
          </a:prstGeom>
          <a:effectLst/>
        </p:spPr>
      </p:pic>
      <p:graphicFrame>
        <p:nvGraphicFramePr>
          <p:cNvPr id="5" name="object 3">
            <a:extLst>
              <a:ext uri="{FF2B5EF4-FFF2-40B4-BE49-F238E27FC236}">
                <a16:creationId xmlns:a16="http://schemas.microsoft.com/office/drawing/2014/main" id="{7CB3CBF0-113F-322A-FB6C-9CADDC7BAD55}"/>
              </a:ext>
            </a:extLst>
          </p:cNvPr>
          <p:cNvGraphicFramePr/>
          <p:nvPr>
            <p:extLst>
              <p:ext uri="{D42A27DB-BD31-4B8C-83A1-F6EECF244321}">
                <p14:modId xmlns:p14="http://schemas.microsoft.com/office/powerpoint/2010/main" val="345322970"/>
              </p:ext>
            </p:extLst>
          </p:nvPr>
        </p:nvGraphicFramePr>
        <p:xfrm>
          <a:off x="4857316" y="3427313"/>
          <a:ext cx="7251775" cy="5269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857315" y="780037"/>
            <a:ext cx="7251777" cy="2383108"/>
          </a:xfrm>
          <a:prstGeom prst="rect">
            <a:avLst/>
          </a:prstGeom>
        </p:spPr>
        <p:txBody>
          <a:bodyPr vert="horz" lIns="91440" tIns="45720" rIns="91440" bIns="45720" rtlCol="0" anchor="b">
            <a:normAutofit/>
          </a:bodyPr>
          <a:lstStyle/>
          <a:p>
            <a:pPr marL="12700" algn="l" rtl="0">
              <a:lnSpc>
                <a:spcPct val="90000"/>
              </a:lnSpc>
              <a:spcBef>
                <a:spcPct val="0"/>
              </a:spcBef>
            </a:pPr>
            <a:r>
              <a:rPr lang="en-US" sz="5000" b="1" kern="1200">
                <a:latin typeface="+mj-lt"/>
                <a:cs typeface="+mj-cs"/>
              </a:rPr>
              <a:t>Information</a:t>
            </a:r>
            <a:r>
              <a:rPr lang="en-US" sz="5000" b="1" kern="1200" spc="-355">
                <a:latin typeface="+mj-lt"/>
                <a:cs typeface="+mj-cs"/>
              </a:rPr>
              <a:t> </a:t>
            </a:r>
            <a:r>
              <a:rPr lang="en-US" sz="5000" b="1" kern="1200" spc="-10">
                <a:latin typeface="+mj-lt"/>
                <a:cs typeface="+mj-cs"/>
              </a:rPr>
              <a:t>sharing</a:t>
            </a:r>
          </a:p>
        </p:txBody>
      </p:sp>
      <p:pic>
        <p:nvPicPr>
          <p:cNvPr id="6" name="Picture 5">
            <a:extLst>
              <a:ext uri="{FF2B5EF4-FFF2-40B4-BE49-F238E27FC236}">
                <a16:creationId xmlns:a16="http://schemas.microsoft.com/office/drawing/2014/main" id="{60997EB5-8AE5-498F-B144-16CE18B3E955}"/>
              </a:ext>
            </a:extLst>
          </p:cNvPr>
          <p:cNvPicPr>
            <a:picLocks noChangeAspect="1"/>
          </p:cNvPicPr>
          <p:nvPr/>
        </p:nvPicPr>
        <p:blipFill rotWithShape="1">
          <a:blip r:embed="rId3"/>
          <a:srcRect l="44263" r="25103" b="-1"/>
          <a:stretch/>
        </p:blipFill>
        <p:spPr>
          <a:xfrm>
            <a:off x="1" y="10"/>
            <a:ext cx="4476262" cy="9753590"/>
          </a:xfrm>
          <a:prstGeom prst="rect">
            <a:avLst/>
          </a:prstGeom>
          <a:effectLst/>
        </p:spPr>
      </p:pic>
      <p:graphicFrame>
        <p:nvGraphicFramePr>
          <p:cNvPr id="5" name="object 3">
            <a:extLst>
              <a:ext uri="{FF2B5EF4-FFF2-40B4-BE49-F238E27FC236}">
                <a16:creationId xmlns:a16="http://schemas.microsoft.com/office/drawing/2014/main" id="{86CDB51E-869A-DCFF-9BA6-55E3B6C430AA}"/>
              </a:ext>
            </a:extLst>
          </p:cNvPr>
          <p:cNvGraphicFramePr/>
          <p:nvPr>
            <p:extLst>
              <p:ext uri="{D42A27DB-BD31-4B8C-83A1-F6EECF244321}">
                <p14:modId xmlns:p14="http://schemas.microsoft.com/office/powerpoint/2010/main" val="452906978"/>
              </p:ext>
            </p:extLst>
          </p:nvPr>
        </p:nvGraphicFramePr>
        <p:xfrm>
          <a:off x="4857316" y="3427313"/>
          <a:ext cx="7251775" cy="5269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290" y="2723287"/>
            <a:ext cx="9753600" cy="430702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290" y="2737705"/>
            <a:ext cx="9753599" cy="430702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74322" y="5820893"/>
            <a:ext cx="3558370" cy="430703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35186" y="1379154"/>
            <a:ext cx="4160380" cy="594340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300" y="2708867"/>
            <a:ext cx="9753604" cy="4307024"/>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97836" y="834638"/>
            <a:ext cx="3414791" cy="4817773"/>
          </a:xfrm>
          <a:prstGeom prst="rect">
            <a:avLst/>
          </a:prstGeom>
        </p:spPr>
        <p:txBody>
          <a:bodyPr vert="horz" lIns="91440" tIns="45720" rIns="91440" bIns="45720" rtlCol="0" anchor="b">
            <a:normAutofit/>
          </a:bodyPr>
          <a:lstStyle/>
          <a:p>
            <a:pPr marL="12700" algn="r" rtl="0">
              <a:lnSpc>
                <a:spcPct val="90000"/>
              </a:lnSpc>
              <a:spcBef>
                <a:spcPct val="0"/>
              </a:spcBef>
            </a:pPr>
            <a:r>
              <a:rPr lang="en-US" sz="5000" b="1" kern="1200">
                <a:solidFill>
                  <a:srgbClr val="FFFFFF"/>
                </a:solidFill>
                <a:latin typeface="+mj-lt"/>
                <a:ea typeface="+mj-ea"/>
                <a:cs typeface="+mj-cs"/>
              </a:rPr>
              <a:t>Sexual</a:t>
            </a:r>
            <a:r>
              <a:rPr lang="en-US" sz="5000" b="1" kern="1200" spc="-165">
                <a:solidFill>
                  <a:srgbClr val="FFFFFF"/>
                </a:solidFill>
                <a:latin typeface="+mj-lt"/>
                <a:ea typeface="+mj-ea"/>
                <a:cs typeface="+mj-cs"/>
              </a:rPr>
              <a:t> </a:t>
            </a:r>
            <a:r>
              <a:rPr lang="en-US" sz="5000" b="1" kern="1200">
                <a:solidFill>
                  <a:srgbClr val="FFFFFF"/>
                </a:solidFill>
                <a:latin typeface="+mj-lt"/>
                <a:ea typeface="+mj-ea"/>
                <a:cs typeface="+mj-cs"/>
              </a:rPr>
              <a:t>Offences</a:t>
            </a:r>
            <a:r>
              <a:rPr lang="en-US" sz="5000" b="1" kern="1200" spc="-155">
                <a:solidFill>
                  <a:srgbClr val="FFFFFF"/>
                </a:solidFill>
                <a:latin typeface="+mj-lt"/>
                <a:ea typeface="+mj-ea"/>
                <a:cs typeface="+mj-cs"/>
              </a:rPr>
              <a:t> </a:t>
            </a:r>
            <a:r>
              <a:rPr lang="en-US" sz="5000" b="1" kern="1200">
                <a:solidFill>
                  <a:srgbClr val="FFFFFF"/>
                </a:solidFill>
                <a:latin typeface="+mj-lt"/>
                <a:ea typeface="+mj-ea"/>
                <a:cs typeface="+mj-cs"/>
              </a:rPr>
              <a:t>(NI)</a:t>
            </a:r>
            <a:r>
              <a:rPr lang="en-US" sz="5000" b="1" kern="1200" spc="-155">
                <a:solidFill>
                  <a:srgbClr val="FFFFFF"/>
                </a:solidFill>
                <a:latin typeface="+mj-lt"/>
                <a:ea typeface="+mj-ea"/>
                <a:cs typeface="+mj-cs"/>
              </a:rPr>
              <a:t> </a:t>
            </a:r>
            <a:r>
              <a:rPr lang="en-US" sz="5000" b="1" kern="1200">
                <a:solidFill>
                  <a:srgbClr val="FFFFFF"/>
                </a:solidFill>
                <a:latin typeface="+mj-lt"/>
                <a:ea typeface="+mj-ea"/>
                <a:cs typeface="+mj-cs"/>
              </a:rPr>
              <a:t>Order</a:t>
            </a:r>
            <a:r>
              <a:rPr lang="en-US" sz="5000" b="1" kern="1200" spc="-190">
                <a:solidFill>
                  <a:srgbClr val="FFFFFF"/>
                </a:solidFill>
                <a:latin typeface="+mj-lt"/>
                <a:ea typeface="+mj-ea"/>
                <a:cs typeface="+mj-cs"/>
              </a:rPr>
              <a:t> </a:t>
            </a:r>
            <a:r>
              <a:rPr lang="en-US" sz="5000" b="1" kern="1200" spc="-20">
                <a:solidFill>
                  <a:srgbClr val="FFFFFF"/>
                </a:solidFill>
                <a:latin typeface="+mj-lt"/>
                <a:ea typeface="+mj-ea"/>
                <a:cs typeface="+mj-cs"/>
              </a:rPr>
              <a:t>2008</a:t>
            </a:r>
            <a:endParaRPr lang="en-US" sz="5000" b="1" kern="1200">
              <a:solidFill>
                <a:srgbClr val="FFFFFF"/>
              </a:solidFill>
              <a:latin typeface="+mj-lt"/>
              <a:ea typeface="+mj-ea"/>
              <a:cs typeface="+mj-cs"/>
            </a:endParaRPr>
          </a:p>
        </p:txBody>
      </p:sp>
      <p:sp>
        <p:nvSpPr>
          <p:cNvPr id="3" name="object 3"/>
          <p:cNvSpPr txBox="1"/>
          <p:nvPr/>
        </p:nvSpPr>
        <p:spPr>
          <a:xfrm>
            <a:off x="5130942" y="923704"/>
            <a:ext cx="6992371" cy="7887712"/>
          </a:xfrm>
          <a:prstGeom prst="rect">
            <a:avLst/>
          </a:prstGeom>
        </p:spPr>
        <p:txBody>
          <a:bodyPr vert="horz" lIns="91440" tIns="45720" rIns="91440" bIns="45720" rtlCol="0" anchor="ctr">
            <a:normAutofit/>
          </a:bodyPr>
          <a:lstStyle/>
          <a:p>
            <a:pPr marL="255904" marR="253365" indent="-228600" algn="l" rtl="0">
              <a:lnSpc>
                <a:spcPct val="90000"/>
              </a:lnSpc>
              <a:spcBef>
                <a:spcPts val="960"/>
              </a:spcBef>
              <a:buFont typeface="Arial" panose="020B0604020202020204" pitchFamily="34" charset="0"/>
              <a:buChar char="•"/>
              <a:tabLst>
                <a:tab pos="256540" algn="l"/>
              </a:tabLst>
            </a:pPr>
            <a:r>
              <a:rPr lang="en-US" sz="2500" b="1" kern="1200">
                <a:solidFill>
                  <a:schemeClr val="tx1"/>
                </a:solidFill>
                <a:latin typeface="+mn-lt"/>
                <a:ea typeface="+mn-ea"/>
                <a:cs typeface="+mn-cs"/>
              </a:rPr>
              <a:t>Article</a:t>
            </a:r>
            <a:r>
              <a:rPr lang="en-US" sz="2500" b="1" kern="1200" spc="-45">
                <a:solidFill>
                  <a:schemeClr val="tx1"/>
                </a:solidFill>
                <a:latin typeface="+mn-lt"/>
                <a:ea typeface="+mn-ea"/>
                <a:cs typeface="+mn-cs"/>
              </a:rPr>
              <a:t> </a:t>
            </a:r>
            <a:r>
              <a:rPr lang="en-US" sz="2500" b="1" kern="1200">
                <a:solidFill>
                  <a:schemeClr val="tx1"/>
                </a:solidFill>
                <a:latin typeface="+mn-lt"/>
                <a:ea typeface="+mn-ea"/>
                <a:cs typeface="+mn-cs"/>
              </a:rPr>
              <a:t>17</a:t>
            </a:r>
            <a:r>
              <a:rPr lang="en-US" sz="2500" kern="1200">
                <a:solidFill>
                  <a:schemeClr val="tx1"/>
                </a:solidFill>
                <a:latin typeface="+mn-lt"/>
                <a:ea typeface="+mn-ea"/>
                <a:cs typeface="+mn-cs"/>
              </a:rPr>
              <a:t>:</a:t>
            </a:r>
            <a:r>
              <a:rPr lang="en-US" sz="2500" kern="1200" spc="-20">
                <a:solidFill>
                  <a:schemeClr val="tx1"/>
                </a:solidFill>
                <a:latin typeface="+mn-lt"/>
                <a:ea typeface="+mn-ea"/>
                <a:cs typeface="+mn-cs"/>
              </a:rPr>
              <a:t> </a:t>
            </a:r>
            <a:r>
              <a:rPr lang="en-US" sz="2500" kern="1200">
                <a:solidFill>
                  <a:schemeClr val="tx1"/>
                </a:solidFill>
                <a:latin typeface="+mn-lt"/>
                <a:ea typeface="+mn-ea"/>
                <a:cs typeface="+mn-cs"/>
              </a:rPr>
              <a:t>Causing</a:t>
            </a:r>
            <a:r>
              <a:rPr lang="en-US" sz="2500" kern="1200" spc="-20">
                <a:solidFill>
                  <a:schemeClr val="tx1"/>
                </a:solidFill>
                <a:latin typeface="+mn-lt"/>
                <a:ea typeface="+mn-ea"/>
                <a:cs typeface="+mn-cs"/>
              </a:rPr>
              <a:t> </a:t>
            </a:r>
            <a:r>
              <a:rPr lang="en-US" sz="2500" kern="1200">
                <a:solidFill>
                  <a:schemeClr val="tx1"/>
                </a:solidFill>
                <a:latin typeface="+mn-lt"/>
                <a:ea typeface="+mn-ea"/>
                <a:cs typeface="+mn-cs"/>
              </a:rPr>
              <a:t>or</a:t>
            </a:r>
            <a:r>
              <a:rPr lang="en-US" sz="2500" kern="1200" spc="-20">
                <a:solidFill>
                  <a:schemeClr val="tx1"/>
                </a:solidFill>
                <a:latin typeface="+mn-lt"/>
                <a:ea typeface="+mn-ea"/>
                <a:cs typeface="+mn-cs"/>
              </a:rPr>
              <a:t> </a:t>
            </a:r>
            <a:r>
              <a:rPr lang="en-US" sz="2500" kern="1200">
                <a:solidFill>
                  <a:schemeClr val="tx1"/>
                </a:solidFill>
                <a:latin typeface="+mn-lt"/>
                <a:ea typeface="+mn-ea"/>
                <a:cs typeface="+mn-cs"/>
              </a:rPr>
              <a:t>inciting</a:t>
            </a:r>
            <a:r>
              <a:rPr lang="en-US" sz="2500" kern="1200" spc="-20">
                <a:solidFill>
                  <a:schemeClr val="tx1"/>
                </a:solidFill>
                <a:latin typeface="+mn-lt"/>
                <a:ea typeface="+mn-ea"/>
                <a:cs typeface="+mn-cs"/>
              </a:rPr>
              <a:t> </a:t>
            </a:r>
            <a:r>
              <a:rPr lang="en-US" sz="2500" kern="1200">
                <a:solidFill>
                  <a:schemeClr val="tx1"/>
                </a:solidFill>
                <a:latin typeface="+mn-lt"/>
                <a:ea typeface="+mn-ea"/>
                <a:cs typeface="+mn-cs"/>
              </a:rPr>
              <a:t>a</a:t>
            </a:r>
            <a:r>
              <a:rPr lang="en-US" sz="2500" kern="1200" spc="-35">
                <a:solidFill>
                  <a:schemeClr val="tx1"/>
                </a:solidFill>
                <a:latin typeface="+mn-lt"/>
                <a:ea typeface="+mn-ea"/>
                <a:cs typeface="+mn-cs"/>
              </a:rPr>
              <a:t> </a:t>
            </a:r>
            <a:r>
              <a:rPr lang="en-US" sz="2500" kern="1200">
                <a:solidFill>
                  <a:schemeClr val="tx1"/>
                </a:solidFill>
                <a:latin typeface="+mn-lt"/>
                <a:ea typeface="+mn-ea"/>
                <a:cs typeface="+mn-cs"/>
              </a:rPr>
              <a:t>child</a:t>
            </a:r>
            <a:r>
              <a:rPr lang="en-US" sz="2500" kern="1200" spc="-35">
                <a:solidFill>
                  <a:schemeClr val="tx1"/>
                </a:solidFill>
                <a:latin typeface="+mn-lt"/>
                <a:ea typeface="+mn-ea"/>
                <a:cs typeface="+mn-cs"/>
              </a:rPr>
              <a:t> </a:t>
            </a:r>
            <a:r>
              <a:rPr lang="en-US" sz="2500" kern="1200">
                <a:solidFill>
                  <a:schemeClr val="tx1"/>
                </a:solidFill>
                <a:latin typeface="+mn-lt"/>
                <a:ea typeface="+mn-ea"/>
                <a:cs typeface="+mn-cs"/>
              </a:rPr>
              <a:t>to</a:t>
            </a:r>
            <a:r>
              <a:rPr lang="en-US" sz="2500" kern="1200" spc="-25">
                <a:solidFill>
                  <a:schemeClr val="tx1"/>
                </a:solidFill>
                <a:latin typeface="+mn-lt"/>
                <a:ea typeface="+mn-ea"/>
                <a:cs typeface="+mn-cs"/>
              </a:rPr>
              <a:t> </a:t>
            </a:r>
            <a:r>
              <a:rPr lang="en-US" sz="2500" kern="1200">
                <a:solidFill>
                  <a:schemeClr val="tx1"/>
                </a:solidFill>
                <a:latin typeface="+mn-lt"/>
                <a:ea typeface="+mn-ea"/>
                <a:cs typeface="+mn-cs"/>
              </a:rPr>
              <a:t>engage</a:t>
            </a:r>
            <a:r>
              <a:rPr lang="en-US" sz="2500" kern="1200" spc="-20">
                <a:solidFill>
                  <a:schemeClr val="tx1"/>
                </a:solidFill>
                <a:latin typeface="+mn-lt"/>
                <a:ea typeface="+mn-ea"/>
                <a:cs typeface="+mn-cs"/>
              </a:rPr>
              <a:t> </a:t>
            </a:r>
            <a:r>
              <a:rPr lang="en-US" sz="2500" kern="1200">
                <a:solidFill>
                  <a:schemeClr val="tx1"/>
                </a:solidFill>
                <a:latin typeface="+mn-lt"/>
                <a:ea typeface="+mn-ea"/>
                <a:cs typeface="+mn-cs"/>
              </a:rPr>
              <a:t>in</a:t>
            </a:r>
            <a:r>
              <a:rPr lang="en-US" sz="2500" kern="1200" spc="-20">
                <a:solidFill>
                  <a:schemeClr val="tx1"/>
                </a:solidFill>
                <a:latin typeface="+mn-lt"/>
                <a:ea typeface="+mn-ea"/>
                <a:cs typeface="+mn-cs"/>
              </a:rPr>
              <a:t> </a:t>
            </a:r>
            <a:r>
              <a:rPr lang="en-US" sz="2500" kern="1200" spc="-10">
                <a:solidFill>
                  <a:schemeClr val="tx1"/>
                </a:solidFill>
                <a:latin typeface="+mn-lt"/>
                <a:ea typeface="+mn-ea"/>
                <a:cs typeface="+mn-cs"/>
              </a:rPr>
              <a:t>sexual activity</a:t>
            </a:r>
            <a:endParaRPr lang="en-US" sz="2500" kern="1200">
              <a:solidFill>
                <a:schemeClr val="tx1"/>
              </a:solidFill>
              <a:latin typeface="+mn-lt"/>
              <a:ea typeface="+mn-ea"/>
              <a:cs typeface="+mn-cs"/>
            </a:endParaRPr>
          </a:p>
          <a:p>
            <a:pPr marL="256540" indent="-228600" algn="l" rtl="0">
              <a:lnSpc>
                <a:spcPct val="90000"/>
              </a:lnSpc>
              <a:spcBef>
                <a:spcPts val="244"/>
              </a:spcBef>
              <a:buFont typeface="Arial" panose="020B0604020202020204" pitchFamily="34" charset="0"/>
              <a:buChar char="•"/>
              <a:tabLst>
                <a:tab pos="256540" algn="l"/>
              </a:tabLst>
            </a:pPr>
            <a:r>
              <a:rPr lang="en-US" sz="2500" b="1" kern="1200">
                <a:solidFill>
                  <a:schemeClr val="tx1"/>
                </a:solidFill>
                <a:latin typeface="+mn-lt"/>
                <a:ea typeface="+mn-ea"/>
                <a:cs typeface="+mn-cs"/>
              </a:rPr>
              <a:t>Article</a:t>
            </a:r>
            <a:r>
              <a:rPr lang="en-US" sz="2500" b="1" kern="1200" spc="-75">
                <a:solidFill>
                  <a:schemeClr val="tx1"/>
                </a:solidFill>
                <a:latin typeface="+mn-lt"/>
                <a:ea typeface="+mn-ea"/>
                <a:cs typeface="+mn-cs"/>
              </a:rPr>
              <a:t> </a:t>
            </a:r>
            <a:r>
              <a:rPr lang="en-US" sz="2500" b="1" kern="1200">
                <a:solidFill>
                  <a:schemeClr val="tx1"/>
                </a:solidFill>
                <a:latin typeface="+mn-lt"/>
                <a:ea typeface="+mn-ea"/>
                <a:cs typeface="+mn-cs"/>
              </a:rPr>
              <a:t>19</a:t>
            </a:r>
            <a:r>
              <a:rPr lang="en-US" sz="2500" kern="1200">
                <a:solidFill>
                  <a:schemeClr val="tx1"/>
                </a:solidFill>
                <a:latin typeface="+mn-lt"/>
                <a:ea typeface="+mn-ea"/>
                <a:cs typeface="+mn-cs"/>
              </a:rPr>
              <a:t>:</a:t>
            </a:r>
            <a:r>
              <a:rPr lang="en-US" sz="2500" kern="1200" spc="-35">
                <a:solidFill>
                  <a:schemeClr val="tx1"/>
                </a:solidFill>
                <a:latin typeface="+mn-lt"/>
                <a:ea typeface="+mn-ea"/>
                <a:cs typeface="+mn-cs"/>
              </a:rPr>
              <a:t> </a:t>
            </a:r>
            <a:r>
              <a:rPr lang="en-US" sz="2500" kern="1200">
                <a:solidFill>
                  <a:schemeClr val="tx1"/>
                </a:solidFill>
                <a:latin typeface="+mn-lt"/>
                <a:ea typeface="+mn-ea"/>
                <a:cs typeface="+mn-cs"/>
              </a:rPr>
              <a:t>Causing</a:t>
            </a:r>
            <a:r>
              <a:rPr lang="en-US" sz="2500" kern="1200" spc="-35">
                <a:solidFill>
                  <a:schemeClr val="tx1"/>
                </a:solidFill>
                <a:latin typeface="+mn-lt"/>
                <a:ea typeface="+mn-ea"/>
                <a:cs typeface="+mn-cs"/>
              </a:rPr>
              <a:t> </a:t>
            </a:r>
            <a:r>
              <a:rPr lang="en-US" sz="2500" kern="1200">
                <a:solidFill>
                  <a:schemeClr val="tx1"/>
                </a:solidFill>
                <a:latin typeface="+mn-lt"/>
                <a:ea typeface="+mn-ea"/>
                <a:cs typeface="+mn-cs"/>
              </a:rPr>
              <a:t>a</a:t>
            </a:r>
            <a:r>
              <a:rPr lang="en-US" sz="2500" kern="1200" spc="-40">
                <a:solidFill>
                  <a:schemeClr val="tx1"/>
                </a:solidFill>
                <a:latin typeface="+mn-lt"/>
                <a:ea typeface="+mn-ea"/>
                <a:cs typeface="+mn-cs"/>
              </a:rPr>
              <a:t> </a:t>
            </a:r>
            <a:r>
              <a:rPr lang="en-US" sz="2500" kern="1200">
                <a:solidFill>
                  <a:schemeClr val="tx1"/>
                </a:solidFill>
                <a:latin typeface="+mn-lt"/>
                <a:ea typeface="+mn-ea"/>
                <a:cs typeface="+mn-cs"/>
              </a:rPr>
              <a:t>child</a:t>
            </a:r>
            <a:r>
              <a:rPr lang="en-US" sz="2500" kern="1200" spc="-65">
                <a:solidFill>
                  <a:schemeClr val="tx1"/>
                </a:solidFill>
                <a:latin typeface="+mn-lt"/>
                <a:ea typeface="+mn-ea"/>
                <a:cs typeface="+mn-cs"/>
              </a:rPr>
              <a:t> </a:t>
            </a:r>
            <a:r>
              <a:rPr lang="en-US" sz="2500" kern="1200">
                <a:solidFill>
                  <a:schemeClr val="tx1"/>
                </a:solidFill>
                <a:latin typeface="+mn-lt"/>
                <a:ea typeface="+mn-ea"/>
                <a:cs typeface="+mn-cs"/>
              </a:rPr>
              <a:t>to</a:t>
            </a:r>
            <a:r>
              <a:rPr lang="en-US" sz="2500" kern="1200" spc="-30">
                <a:solidFill>
                  <a:schemeClr val="tx1"/>
                </a:solidFill>
                <a:latin typeface="+mn-lt"/>
                <a:ea typeface="+mn-ea"/>
                <a:cs typeface="+mn-cs"/>
              </a:rPr>
              <a:t> </a:t>
            </a:r>
            <a:r>
              <a:rPr lang="en-US" sz="2500" kern="1200">
                <a:solidFill>
                  <a:schemeClr val="tx1"/>
                </a:solidFill>
                <a:latin typeface="+mn-lt"/>
                <a:ea typeface="+mn-ea"/>
                <a:cs typeface="+mn-cs"/>
              </a:rPr>
              <a:t>watch</a:t>
            </a:r>
            <a:r>
              <a:rPr lang="en-US" sz="2500" kern="1200" spc="-45">
                <a:solidFill>
                  <a:schemeClr val="tx1"/>
                </a:solidFill>
                <a:latin typeface="+mn-lt"/>
                <a:ea typeface="+mn-ea"/>
                <a:cs typeface="+mn-cs"/>
              </a:rPr>
              <a:t> </a:t>
            </a:r>
            <a:r>
              <a:rPr lang="en-US" sz="2500" kern="1200">
                <a:solidFill>
                  <a:schemeClr val="tx1"/>
                </a:solidFill>
                <a:latin typeface="+mn-lt"/>
                <a:ea typeface="+mn-ea"/>
                <a:cs typeface="+mn-cs"/>
              </a:rPr>
              <a:t>a</a:t>
            </a:r>
            <a:r>
              <a:rPr lang="en-US" sz="2500" kern="1200" spc="-35">
                <a:solidFill>
                  <a:schemeClr val="tx1"/>
                </a:solidFill>
                <a:latin typeface="+mn-lt"/>
                <a:ea typeface="+mn-ea"/>
                <a:cs typeface="+mn-cs"/>
              </a:rPr>
              <a:t> </a:t>
            </a:r>
            <a:r>
              <a:rPr lang="en-US" sz="2500" kern="1200">
                <a:solidFill>
                  <a:schemeClr val="tx1"/>
                </a:solidFill>
                <a:latin typeface="+mn-lt"/>
                <a:ea typeface="+mn-ea"/>
                <a:cs typeface="+mn-cs"/>
              </a:rPr>
              <a:t>sexual</a:t>
            </a:r>
            <a:r>
              <a:rPr lang="en-US" sz="2500" kern="1200" spc="-35">
                <a:solidFill>
                  <a:schemeClr val="tx1"/>
                </a:solidFill>
                <a:latin typeface="+mn-lt"/>
                <a:ea typeface="+mn-ea"/>
                <a:cs typeface="+mn-cs"/>
              </a:rPr>
              <a:t> </a:t>
            </a:r>
            <a:r>
              <a:rPr lang="en-US" sz="2500" kern="1200" spc="-25">
                <a:solidFill>
                  <a:schemeClr val="tx1"/>
                </a:solidFill>
                <a:latin typeface="+mn-lt"/>
                <a:ea typeface="+mn-ea"/>
                <a:cs typeface="+mn-cs"/>
              </a:rPr>
              <a:t>act</a:t>
            </a:r>
            <a:endParaRPr lang="en-US" sz="2500" kern="1200">
              <a:solidFill>
                <a:schemeClr val="tx1"/>
              </a:solidFill>
              <a:latin typeface="+mn-lt"/>
              <a:ea typeface="+mn-ea"/>
              <a:cs typeface="+mn-cs"/>
            </a:endParaRPr>
          </a:p>
          <a:p>
            <a:pPr marL="255904" marR="434975" indent="-228600" algn="l" rtl="0">
              <a:lnSpc>
                <a:spcPct val="90000"/>
              </a:lnSpc>
              <a:spcBef>
                <a:spcPts val="1060"/>
              </a:spcBef>
              <a:buFont typeface="Arial" panose="020B0604020202020204" pitchFamily="34" charset="0"/>
              <a:buChar char="•"/>
              <a:tabLst>
                <a:tab pos="256540" algn="l"/>
              </a:tabLst>
            </a:pPr>
            <a:r>
              <a:rPr lang="en-US" sz="2500" b="1" kern="1200">
                <a:solidFill>
                  <a:schemeClr val="tx1"/>
                </a:solidFill>
                <a:latin typeface="+mn-lt"/>
                <a:ea typeface="+mn-ea"/>
                <a:cs typeface="+mn-cs"/>
              </a:rPr>
              <a:t>Article</a:t>
            </a:r>
            <a:r>
              <a:rPr lang="en-US" sz="2500" b="1" kern="1200" spc="-60">
                <a:solidFill>
                  <a:schemeClr val="tx1"/>
                </a:solidFill>
                <a:latin typeface="+mn-lt"/>
                <a:ea typeface="+mn-ea"/>
                <a:cs typeface="+mn-cs"/>
              </a:rPr>
              <a:t> </a:t>
            </a:r>
            <a:r>
              <a:rPr lang="en-US" sz="2500" b="1" kern="1200">
                <a:solidFill>
                  <a:schemeClr val="tx1"/>
                </a:solidFill>
                <a:latin typeface="+mn-lt"/>
                <a:ea typeface="+mn-ea"/>
                <a:cs typeface="+mn-cs"/>
              </a:rPr>
              <a:t>21</a:t>
            </a:r>
            <a:r>
              <a:rPr lang="en-US" sz="2500" kern="1200">
                <a:solidFill>
                  <a:schemeClr val="tx1"/>
                </a:solidFill>
                <a:latin typeface="+mn-lt"/>
                <a:ea typeface="+mn-ea"/>
                <a:cs typeface="+mn-cs"/>
              </a:rPr>
              <a:t>:</a:t>
            </a:r>
            <a:r>
              <a:rPr lang="en-US" sz="2500" kern="1200" spc="-40">
                <a:solidFill>
                  <a:schemeClr val="tx1"/>
                </a:solidFill>
                <a:latin typeface="+mn-lt"/>
                <a:ea typeface="+mn-ea"/>
                <a:cs typeface="+mn-cs"/>
              </a:rPr>
              <a:t> </a:t>
            </a:r>
            <a:r>
              <a:rPr lang="en-US" sz="2500" kern="1200">
                <a:solidFill>
                  <a:schemeClr val="tx1"/>
                </a:solidFill>
                <a:latin typeface="+mn-lt"/>
                <a:ea typeface="+mn-ea"/>
                <a:cs typeface="+mn-cs"/>
              </a:rPr>
              <a:t>Arranging</a:t>
            </a:r>
            <a:r>
              <a:rPr lang="en-US" sz="2500" kern="1200" spc="-60">
                <a:solidFill>
                  <a:schemeClr val="tx1"/>
                </a:solidFill>
                <a:latin typeface="+mn-lt"/>
                <a:ea typeface="+mn-ea"/>
                <a:cs typeface="+mn-cs"/>
              </a:rPr>
              <a:t> </a:t>
            </a:r>
            <a:r>
              <a:rPr lang="en-US" sz="2500" kern="1200">
                <a:solidFill>
                  <a:schemeClr val="tx1"/>
                </a:solidFill>
                <a:latin typeface="+mn-lt"/>
                <a:ea typeface="+mn-ea"/>
                <a:cs typeface="+mn-cs"/>
              </a:rPr>
              <a:t>or</a:t>
            </a:r>
            <a:r>
              <a:rPr lang="en-US" sz="2500" kern="1200" spc="-35">
                <a:solidFill>
                  <a:schemeClr val="tx1"/>
                </a:solidFill>
                <a:latin typeface="+mn-lt"/>
                <a:ea typeface="+mn-ea"/>
                <a:cs typeface="+mn-cs"/>
              </a:rPr>
              <a:t> </a:t>
            </a:r>
            <a:r>
              <a:rPr lang="en-US" sz="2500" kern="1200">
                <a:solidFill>
                  <a:schemeClr val="tx1"/>
                </a:solidFill>
                <a:latin typeface="+mn-lt"/>
                <a:ea typeface="+mn-ea"/>
                <a:cs typeface="+mn-cs"/>
              </a:rPr>
              <a:t>facilitating</a:t>
            </a:r>
            <a:r>
              <a:rPr lang="en-US" sz="2500" kern="1200" spc="-50">
                <a:solidFill>
                  <a:schemeClr val="tx1"/>
                </a:solidFill>
                <a:latin typeface="+mn-lt"/>
                <a:ea typeface="+mn-ea"/>
                <a:cs typeface="+mn-cs"/>
              </a:rPr>
              <a:t> </a:t>
            </a:r>
            <a:r>
              <a:rPr lang="en-US" sz="2500" kern="1200">
                <a:solidFill>
                  <a:schemeClr val="tx1"/>
                </a:solidFill>
                <a:latin typeface="+mn-lt"/>
                <a:ea typeface="+mn-ea"/>
                <a:cs typeface="+mn-cs"/>
              </a:rPr>
              <a:t>commission</a:t>
            </a:r>
            <a:r>
              <a:rPr lang="en-US" sz="2500" kern="1200" spc="-50">
                <a:solidFill>
                  <a:schemeClr val="tx1"/>
                </a:solidFill>
                <a:latin typeface="+mn-lt"/>
                <a:ea typeface="+mn-ea"/>
                <a:cs typeface="+mn-cs"/>
              </a:rPr>
              <a:t> </a:t>
            </a:r>
            <a:r>
              <a:rPr lang="en-US" sz="2500" kern="1200">
                <a:solidFill>
                  <a:schemeClr val="tx1"/>
                </a:solidFill>
                <a:latin typeface="+mn-lt"/>
                <a:ea typeface="+mn-ea"/>
                <a:cs typeface="+mn-cs"/>
              </a:rPr>
              <a:t>of</a:t>
            </a:r>
            <a:r>
              <a:rPr lang="en-US" sz="2500" kern="1200" spc="-40">
                <a:solidFill>
                  <a:schemeClr val="tx1"/>
                </a:solidFill>
                <a:latin typeface="+mn-lt"/>
                <a:ea typeface="+mn-ea"/>
                <a:cs typeface="+mn-cs"/>
              </a:rPr>
              <a:t> </a:t>
            </a:r>
            <a:r>
              <a:rPr lang="en-US" sz="2500" kern="1200">
                <a:solidFill>
                  <a:schemeClr val="tx1"/>
                </a:solidFill>
                <a:latin typeface="+mn-lt"/>
                <a:ea typeface="+mn-ea"/>
                <a:cs typeface="+mn-cs"/>
              </a:rPr>
              <a:t>a</a:t>
            </a:r>
            <a:r>
              <a:rPr lang="en-US" sz="2500" kern="1200" spc="-30">
                <a:solidFill>
                  <a:schemeClr val="tx1"/>
                </a:solidFill>
                <a:latin typeface="+mn-lt"/>
                <a:ea typeface="+mn-ea"/>
                <a:cs typeface="+mn-cs"/>
              </a:rPr>
              <a:t> </a:t>
            </a:r>
            <a:r>
              <a:rPr lang="en-US" sz="2500" kern="1200" spc="-25">
                <a:solidFill>
                  <a:schemeClr val="tx1"/>
                </a:solidFill>
                <a:latin typeface="+mn-lt"/>
                <a:ea typeface="+mn-ea"/>
                <a:cs typeface="+mn-cs"/>
              </a:rPr>
              <a:t>sex </a:t>
            </a:r>
            <a:r>
              <a:rPr lang="en-US" sz="2500" kern="1200">
                <a:solidFill>
                  <a:schemeClr val="tx1"/>
                </a:solidFill>
                <a:latin typeface="+mn-lt"/>
                <a:ea typeface="+mn-ea"/>
                <a:cs typeface="+mn-cs"/>
              </a:rPr>
              <a:t>offence</a:t>
            </a:r>
            <a:r>
              <a:rPr lang="en-US" sz="2500" kern="1200" spc="-114">
                <a:solidFill>
                  <a:schemeClr val="tx1"/>
                </a:solidFill>
                <a:latin typeface="+mn-lt"/>
                <a:ea typeface="+mn-ea"/>
                <a:cs typeface="+mn-cs"/>
              </a:rPr>
              <a:t> </a:t>
            </a:r>
            <a:r>
              <a:rPr lang="en-US" sz="2500" kern="1200">
                <a:solidFill>
                  <a:schemeClr val="tx1"/>
                </a:solidFill>
                <a:latin typeface="+mn-lt"/>
                <a:ea typeface="+mn-ea"/>
                <a:cs typeface="+mn-cs"/>
              </a:rPr>
              <a:t>against</a:t>
            </a:r>
            <a:r>
              <a:rPr lang="en-US" sz="2500" kern="1200" spc="-80">
                <a:solidFill>
                  <a:schemeClr val="tx1"/>
                </a:solidFill>
                <a:latin typeface="+mn-lt"/>
                <a:ea typeface="+mn-ea"/>
                <a:cs typeface="+mn-cs"/>
              </a:rPr>
              <a:t> </a:t>
            </a:r>
            <a:r>
              <a:rPr lang="en-US" sz="2500" kern="1200">
                <a:solidFill>
                  <a:schemeClr val="tx1"/>
                </a:solidFill>
                <a:latin typeface="+mn-lt"/>
                <a:ea typeface="+mn-ea"/>
                <a:cs typeface="+mn-cs"/>
              </a:rPr>
              <a:t>a</a:t>
            </a:r>
            <a:r>
              <a:rPr lang="en-US" sz="2500" kern="1200" spc="-80">
                <a:solidFill>
                  <a:schemeClr val="tx1"/>
                </a:solidFill>
                <a:latin typeface="+mn-lt"/>
                <a:ea typeface="+mn-ea"/>
                <a:cs typeface="+mn-cs"/>
              </a:rPr>
              <a:t> </a:t>
            </a:r>
            <a:r>
              <a:rPr lang="en-US" sz="2500" kern="1200" spc="-10">
                <a:solidFill>
                  <a:schemeClr val="tx1"/>
                </a:solidFill>
                <a:latin typeface="+mn-lt"/>
                <a:ea typeface="+mn-ea"/>
                <a:cs typeface="+mn-cs"/>
              </a:rPr>
              <a:t>child</a:t>
            </a:r>
            <a:endParaRPr lang="en-US" sz="2500" kern="1200">
              <a:solidFill>
                <a:schemeClr val="tx1"/>
              </a:solidFill>
              <a:latin typeface="+mn-lt"/>
              <a:ea typeface="+mn-ea"/>
              <a:cs typeface="+mn-cs"/>
            </a:endParaRPr>
          </a:p>
          <a:p>
            <a:pPr marL="256540" indent="-228600" algn="l" rtl="0">
              <a:lnSpc>
                <a:spcPct val="90000"/>
              </a:lnSpc>
              <a:spcBef>
                <a:spcPts val="265"/>
              </a:spcBef>
              <a:buFont typeface="Arial" panose="020B0604020202020204" pitchFamily="34" charset="0"/>
              <a:buChar char="•"/>
              <a:tabLst>
                <a:tab pos="256540" algn="l"/>
              </a:tabLst>
            </a:pPr>
            <a:r>
              <a:rPr lang="en-US" sz="2500" b="1" kern="1200">
                <a:solidFill>
                  <a:schemeClr val="tx1"/>
                </a:solidFill>
                <a:latin typeface="+mn-lt"/>
                <a:ea typeface="+mn-ea"/>
                <a:cs typeface="+mn-cs"/>
              </a:rPr>
              <a:t>Article</a:t>
            </a:r>
            <a:r>
              <a:rPr lang="en-US" sz="2500" b="1" kern="1200" spc="-75">
                <a:solidFill>
                  <a:schemeClr val="tx1"/>
                </a:solidFill>
                <a:latin typeface="+mn-lt"/>
                <a:ea typeface="+mn-ea"/>
                <a:cs typeface="+mn-cs"/>
              </a:rPr>
              <a:t> </a:t>
            </a:r>
            <a:r>
              <a:rPr lang="en-US" sz="2500" b="1" kern="1200">
                <a:solidFill>
                  <a:schemeClr val="tx1"/>
                </a:solidFill>
                <a:latin typeface="+mn-lt"/>
                <a:ea typeface="+mn-ea"/>
                <a:cs typeface="+mn-cs"/>
              </a:rPr>
              <a:t>22</a:t>
            </a:r>
            <a:r>
              <a:rPr lang="en-US" sz="2500" kern="1200">
                <a:solidFill>
                  <a:schemeClr val="tx1"/>
                </a:solidFill>
                <a:latin typeface="+mn-lt"/>
                <a:ea typeface="+mn-ea"/>
                <a:cs typeface="+mn-cs"/>
              </a:rPr>
              <a:t>:</a:t>
            </a:r>
            <a:r>
              <a:rPr lang="en-US" sz="2500" kern="1200" spc="-45">
                <a:solidFill>
                  <a:schemeClr val="tx1"/>
                </a:solidFill>
                <a:latin typeface="+mn-lt"/>
                <a:ea typeface="+mn-ea"/>
                <a:cs typeface="+mn-cs"/>
              </a:rPr>
              <a:t> </a:t>
            </a:r>
            <a:r>
              <a:rPr lang="en-US" sz="2500" kern="1200">
                <a:solidFill>
                  <a:schemeClr val="tx1"/>
                </a:solidFill>
                <a:latin typeface="+mn-lt"/>
                <a:ea typeface="+mn-ea"/>
                <a:cs typeface="+mn-cs"/>
              </a:rPr>
              <a:t>Meeting</a:t>
            </a:r>
            <a:r>
              <a:rPr lang="en-US" sz="2500" kern="1200" spc="-55">
                <a:solidFill>
                  <a:schemeClr val="tx1"/>
                </a:solidFill>
                <a:latin typeface="+mn-lt"/>
                <a:ea typeface="+mn-ea"/>
                <a:cs typeface="+mn-cs"/>
              </a:rPr>
              <a:t> </a:t>
            </a:r>
            <a:r>
              <a:rPr lang="en-US" sz="2500" kern="1200">
                <a:solidFill>
                  <a:schemeClr val="tx1"/>
                </a:solidFill>
                <a:latin typeface="+mn-lt"/>
                <a:ea typeface="+mn-ea"/>
                <a:cs typeface="+mn-cs"/>
              </a:rPr>
              <a:t>a</a:t>
            </a:r>
            <a:r>
              <a:rPr lang="en-US" sz="2500" kern="1200" spc="-45">
                <a:solidFill>
                  <a:schemeClr val="tx1"/>
                </a:solidFill>
                <a:latin typeface="+mn-lt"/>
                <a:ea typeface="+mn-ea"/>
                <a:cs typeface="+mn-cs"/>
              </a:rPr>
              <a:t> </a:t>
            </a:r>
            <a:r>
              <a:rPr lang="en-US" sz="2500" kern="1200">
                <a:solidFill>
                  <a:schemeClr val="tx1"/>
                </a:solidFill>
                <a:latin typeface="+mn-lt"/>
                <a:ea typeface="+mn-ea"/>
                <a:cs typeface="+mn-cs"/>
              </a:rPr>
              <a:t>child</a:t>
            </a:r>
            <a:r>
              <a:rPr lang="en-US" sz="2500" kern="1200" spc="-60">
                <a:solidFill>
                  <a:schemeClr val="tx1"/>
                </a:solidFill>
                <a:latin typeface="+mn-lt"/>
                <a:ea typeface="+mn-ea"/>
                <a:cs typeface="+mn-cs"/>
              </a:rPr>
              <a:t> </a:t>
            </a:r>
            <a:r>
              <a:rPr lang="en-US" sz="2500" kern="1200">
                <a:solidFill>
                  <a:schemeClr val="tx1"/>
                </a:solidFill>
                <a:latin typeface="+mn-lt"/>
                <a:ea typeface="+mn-ea"/>
                <a:cs typeface="+mn-cs"/>
              </a:rPr>
              <a:t>following</a:t>
            </a:r>
            <a:r>
              <a:rPr lang="en-US" sz="2500" kern="1200" spc="-50">
                <a:solidFill>
                  <a:schemeClr val="tx1"/>
                </a:solidFill>
                <a:latin typeface="+mn-lt"/>
                <a:ea typeface="+mn-ea"/>
                <a:cs typeface="+mn-cs"/>
              </a:rPr>
              <a:t> </a:t>
            </a:r>
            <a:r>
              <a:rPr lang="en-US" sz="2500" kern="1200">
                <a:solidFill>
                  <a:schemeClr val="tx1"/>
                </a:solidFill>
                <a:latin typeface="+mn-lt"/>
                <a:ea typeface="+mn-ea"/>
                <a:cs typeface="+mn-cs"/>
              </a:rPr>
              <a:t>sexual</a:t>
            </a:r>
            <a:r>
              <a:rPr lang="en-US" sz="2500" kern="1200" spc="-35">
                <a:solidFill>
                  <a:schemeClr val="tx1"/>
                </a:solidFill>
                <a:latin typeface="+mn-lt"/>
                <a:ea typeface="+mn-ea"/>
                <a:cs typeface="+mn-cs"/>
              </a:rPr>
              <a:t> </a:t>
            </a:r>
            <a:r>
              <a:rPr lang="en-US" sz="2500" kern="1200">
                <a:solidFill>
                  <a:schemeClr val="tx1"/>
                </a:solidFill>
                <a:latin typeface="+mn-lt"/>
                <a:ea typeface="+mn-ea"/>
                <a:cs typeface="+mn-cs"/>
              </a:rPr>
              <a:t>grooming</a:t>
            </a:r>
            <a:r>
              <a:rPr lang="en-US" sz="2500" kern="1200" spc="-40">
                <a:solidFill>
                  <a:schemeClr val="tx1"/>
                </a:solidFill>
                <a:latin typeface="+mn-lt"/>
                <a:ea typeface="+mn-ea"/>
                <a:cs typeface="+mn-cs"/>
              </a:rPr>
              <a:t> </a:t>
            </a:r>
            <a:r>
              <a:rPr lang="en-US" sz="2500" kern="1200" spc="-20">
                <a:solidFill>
                  <a:schemeClr val="tx1"/>
                </a:solidFill>
                <a:latin typeface="+mn-lt"/>
                <a:ea typeface="+mn-ea"/>
                <a:cs typeface="+mn-cs"/>
              </a:rPr>
              <a:t>etc.</a:t>
            </a:r>
            <a:endParaRPr lang="en-US" sz="2500" kern="1200">
              <a:solidFill>
                <a:schemeClr val="tx1"/>
              </a:solidFill>
              <a:latin typeface="+mn-lt"/>
              <a:ea typeface="+mn-ea"/>
              <a:cs typeface="+mn-cs"/>
            </a:endParaRPr>
          </a:p>
          <a:p>
            <a:pPr marL="256540" indent="-228600" algn="l" rtl="0">
              <a:lnSpc>
                <a:spcPct val="90000"/>
              </a:lnSpc>
              <a:spcBef>
                <a:spcPts val="240"/>
              </a:spcBef>
              <a:buFont typeface="Arial" panose="020B0604020202020204" pitchFamily="34" charset="0"/>
              <a:buChar char="•"/>
              <a:tabLst>
                <a:tab pos="256540" algn="l"/>
              </a:tabLst>
            </a:pPr>
            <a:r>
              <a:rPr lang="en-US" sz="2500" b="1" kern="1200">
                <a:solidFill>
                  <a:schemeClr val="tx1"/>
                </a:solidFill>
                <a:latin typeface="+mn-lt"/>
                <a:ea typeface="+mn-ea"/>
                <a:cs typeface="+mn-cs"/>
              </a:rPr>
              <a:t>Article</a:t>
            </a:r>
            <a:r>
              <a:rPr lang="en-US" sz="2500" b="1" kern="1200" spc="-70">
                <a:solidFill>
                  <a:schemeClr val="tx1"/>
                </a:solidFill>
                <a:latin typeface="+mn-lt"/>
                <a:ea typeface="+mn-ea"/>
                <a:cs typeface="+mn-cs"/>
              </a:rPr>
              <a:t> </a:t>
            </a:r>
            <a:r>
              <a:rPr lang="en-US" sz="2500" b="1" kern="1200">
                <a:solidFill>
                  <a:schemeClr val="tx1"/>
                </a:solidFill>
                <a:latin typeface="+mn-lt"/>
                <a:ea typeface="+mn-ea"/>
                <a:cs typeface="+mn-cs"/>
              </a:rPr>
              <a:t>37</a:t>
            </a:r>
            <a:r>
              <a:rPr lang="en-US" sz="2500" kern="1200">
                <a:solidFill>
                  <a:schemeClr val="tx1"/>
                </a:solidFill>
                <a:latin typeface="+mn-lt"/>
                <a:ea typeface="+mn-ea"/>
                <a:cs typeface="+mn-cs"/>
              </a:rPr>
              <a:t>:</a:t>
            </a:r>
            <a:r>
              <a:rPr lang="en-US" sz="2500" kern="1200" spc="-40">
                <a:solidFill>
                  <a:schemeClr val="tx1"/>
                </a:solidFill>
                <a:latin typeface="+mn-lt"/>
                <a:ea typeface="+mn-ea"/>
                <a:cs typeface="+mn-cs"/>
              </a:rPr>
              <a:t> </a:t>
            </a:r>
            <a:r>
              <a:rPr lang="en-US" sz="2500" kern="1200">
                <a:solidFill>
                  <a:schemeClr val="tx1"/>
                </a:solidFill>
                <a:latin typeface="+mn-lt"/>
                <a:ea typeface="+mn-ea"/>
                <a:cs typeface="+mn-cs"/>
              </a:rPr>
              <a:t>Paying</a:t>
            </a:r>
            <a:r>
              <a:rPr lang="en-US" sz="2500" kern="1200" spc="-45">
                <a:solidFill>
                  <a:schemeClr val="tx1"/>
                </a:solidFill>
                <a:latin typeface="+mn-lt"/>
                <a:ea typeface="+mn-ea"/>
                <a:cs typeface="+mn-cs"/>
              </a:rPr>
              <a:t> </a:t>
            </a:r>
            <a:r>
              <a:rPr lang="en-US" sz="2500" kern="1200">
                <a:solidFill>
                  <a:schemeClr val="tx1"/>
                </a:solidFill>
                <a:latin typeface="+mn-lt"/>
                <a:ea typeface="+mn-ea"/>
                <a:cs typeface="+mn-cs"/>
              </a:rPr>
              <a:t>for</a:t>
            </a:r>
            <a:r>
              <a:rPr lang="en-US" sz="2500" kern="1200" spc="-40">
                <a:solidFill>
                  <a:schemeClr val="tx1"/>
                </a:solidFill>
                <a:latin typeface="+mn-lt"/>
                <a:ea typeface="+mn-ea"/>
                <a:cs typeface="+mn-cs"/>
              </a:rPr>
              <a:t> </a:t>
            </a:r>
            <a:r>
              <a:rPr lang="en-US" sz="2500" kern="1200">
                <a:solidFill>
                  <a:schemeClr val="tx1"/>
                </a:solidFill>
                <a:latin typeface="+mn-lt"/>
                <a:ea typeface="+mn-ea"/>
                <a:cs typeface="+mn-cs"/>
              </a:rPr>
              <a:t>sexual</a:t>
            </a:r>
            <a:r>
              <a:rPr lang="en-US" sz="2500" kern="1200" spc="-40">
                <a:solidFill>
                  <a:schemeClr val="tx1"/>
                </a:solidFill>
                <a:latin typeface="+mn-lt"/>
                <a:ea typeface="+mn-ea"/>
                <a:cs typeface="+mn-cs"/>
              </a:rPr>
              <a:t> </a:t>
            </a:r>
            <a:r>
              <a:rPr lang="en-US" sz="2500" kern="1200">
                <a:solidFill>
                  <a:schemeClr val="tx1"/>
                </a:solidFill>
                <a:latin typeface="+mn-lt"/>
                <a:ea typeface="+mn-ea"/>
                <a:cs typeface="+mn-cs"/>
              </a:rPr>
              <a:t>services</a:t>
            </a:r>
            <a:r>
              <a:rPr lang="en-US" sz="2500" kern="1200" spc="-55">
                <a:solidFill>
                  <a:schemeClr val="tx1"/>
                </a:solidFill>
                <a:latin typeface="+mn-lt"/>
                <a:ea typeface="+mn-ea"/>
                <a:cs typeface="+mn-cs"/>
              </a:rPr>
              <a:t> </a:t>
            </a:r>
            <a:r>
              <a:rPr lang="en-US" sz="2500" kern="1200">
                <a:solidFill>
                  <a:schemeClr val="tx1"/>
                </a:solidFill>
                <a:latin typeface="+mn-lt"/>
                <a:ea typeface="+mn-ea"/>
                <a:cs typeface="+mn-cs"/>
              </a:rPr>
              <a:t>of</a:t>
            </a:r>
            <a:r>
              <a:rPr lang="en-US" sz="2500" kern="1200" spc="-50">
                <a:solidFill>
                  <a:schemeClr val="tx1"/>
                </a:solidFill>
                <a:latin typeface="+mn-lt"/>
                <a:ea typeface="+mn-ea"/>
                <a:cs typeface="+mn-cs"/>
              </a:rPr>
              <a:t> </a:t>
            </a:r>
            <a:r>
              <a:rPr lang="en-US" sz="2500" kern="1200">
                <a:solidFill>
                  <a:schemeClr val="tx1"/>
                </a:solidFill>
                <a:latin typeface="+mn-lt"/>
                <a:ea typeface="+mn-ea"/>
                <a:cs typeface="+mn-cs"/>
              </a:rPr>
              <a:t>a</a:t>
            </a:r>
            <a:r>
              <a:rPr lang="en-US" sz="2500" kern="1200" spc="-35">
                <a:solidFill>
                  <a:schemeClr val="tx1"/>
                </a:solidFill>
                <a:latin typeface="+mn-lt"/>
                <a:ea typeface="+mn-ea"/>
                <a:cs typeface="+mn-cs"/>
              </a:rPr>
              <a:t> </a:t>
            </a:r>
            <a:r>
              <a:rPr lang="en-US" sz="2500" kern="1200" spc="-10">
                <a:solidFill>
                  <a:schemeClr val="tx1"/>
                </a:solidFill>
                <a:latin typeface="+mn-lt"/>
                <a:ea typeface="+mn-ea"/>
                <a:cs typeface="+mn-cs"/>
              </a:rPr>
              <a:t>child</a:t>
            </a:r>
            <a:endParaRPr lang="en-US" sz="2500" kern="1200">
              <a:solidFill>
                <a:schemeClr val="tx1"/>
              </a:solidFill>
              <a:latin typeface="+mn-lt"/>
              <a:ea typeface="+mn-ea"/>
              <a:cs typeface="+mn-cs"/>
            </a:endParaRPr>
          </a:p>
          <a:p>
            <a:pPr marL="255904" marR="466725" indent="-228600" algn="l" rtl="0">
              <a:lnSpc>
                <a:spcPct val="90000"/>
              </a:lnSpc>
              <a:spcBef>
                <a:spcPts val="1095"/>
              </a:spcBef>
              <a:buFont typeface="Arial" panose="020B0604020202020204" pitchFamily="34" charset="0"/>
              <a:buChar char="•"/>
              <a:tabLst>
                <a:tab pos="256540" algn="l"/>
              </a:tabLst>
            </a:pPr>
            <a:r>
              <a:rPr lang="en-US" sz="2500" b="1" kern="1200">
                <a:solidFill>
                  <a:schemeClr val="tx1"/>
                </a:solidFill>
                <a:latin typeface="+mn-lt"/>
                <a:ea typeface="+mn-ea"/>
                <a:cs typeface="+mn-cs"/>
              </a:rPr>
              <a:t>Article</a:t>
            </a:r>
            <a:r>
              <a:rPr lang="en-US" sz="2500" b="1" kern="1200" spc="-80">
                <a:solidFill>
                  <a:schemeClr val="tx1"/>
                </a:solidFill>
                <a:latin typeface="+mn-lt"/>
                <a:ea typeface="+mn-ea"/>
                <a:cs typeface="+mn-cs"/>
              </a:rPr>
              <a:t> </a:t>
            </a:r>
            <a:r>
              <a:rPr lang="en-US" sz="2500" b="1" kern="1200">
                <a:solidFill>
                  <a:schemeClr val="tx1"/>
                </a:solidFill>
                <a:latin typeface="+mn-lt"/>
                <a:ea typeface="+mn-ea"/>
                <a:cs typeface="+mn-cs"/>
              </a:rPr>
              <a:t>40</a:t>
            </a:r>
            <a:r>
              <a:rPr lang="en-US" sz="2500" kern="1200">
                <a:solidFill>
                  <a:schemeClr val="tx1"/>
                </a:solidFill>
                <a:latin typeface="+mn-lt"/>
                <a:ea typeface="+mn-ea"/>
                <a:cs typeface="+mn-cs"/>
              </a:rPr>
              <a:t>:</a:t>
            </a:r>
            <a:r>
              <a:rPr lang="en-US" sz="2500" kern="1200" spc="-55">
                <a:solidFill>
                  <a:schemeClr val="tx1"/>
                </a:solidFill>
                <a:latin typeface="+mn-lt"/>
                <a:ea typeface="+mn-ea"/>
                <a:cs typeface="+mn-cs"/>
              </a:rPr>
              <a:t> </a:t>
            </a:r>
            <a:r>
              <a:rPr lang="en-US" sz="2500" kern="1200">
                <a:solidFill>
                  <a:schemeClr val="tx1"/>
                </a:solidFill>
                <a:latin typeface="+mn-lt"/>
                <a:ea typeface="+mn-ea"/>
                <a:cs typeface="+mn-cs"/>
              </a:rPr>
              <a:t>Arranging</a:t>
            </a:r>
            <a:r>
              <a:rPr lang="en-US" sz="2500" kern="1200" spc="-75">
                <a:solidFill>
                  <a:schemeClr val="tx1"/>
                </a:solidFill>
                <a:latin typeface="+mn-lt"/>
                <a:ea typeface="+mn-ea"/>
                <a:cs typeface="+mn-cs"/>
              </a:rPr>
              <a:t> </a:t>
            </a:r>
            <a:r>
              <a:rPr lang="en-US" sz="2500" kern="1200">
                <a:solidFill>
                  <a:schemeClr val="tx1"/>
                </a:solidFill>
                <a:latin typeface="+mn-lt"/>
                <a:ea typeface="+mn-ea"/>
                <a:cs typeface="+mn-cs"/>
              </a:rPr>
              <a:t>or</a:t>
            </a:r>
            <a:r>
              <a:rPr lang="en-US" sz="2500" kern="1200" spc="-55">
                <a:solidFill>
                  <a:schemeClr val="tx1"/>
                </a:solidFill>
                <a:latin typeface="+mn-lt"/>
                <a:ea typeface="+mn-ea"/>
                <a:cs typeface="+mn-cs"/>
              </a:rPr>
              <a:t> </a:t>
            </a:r>
            <a:r>
              <a:rPr lang="en-US" sz="2500" kern="1200">
                <a:solidFill>
                  <a:schemeClr val="tx1"/>
                </a:solidFill>
                <a:latin typeface="+mn-lt"/>
                <a:ea typeface="+mn-ea"/>
                <a:cs typeface="+mn-cs"/>
              </a:rPr>
              <a:t>facilitating</a:t>
            </a:r>
            <a:r>
              <a:rPr lang="en-US" sz="2500" kern="1200" spc="-70">
                <a:solidFill>
                  <a:schemeClr val="tx1"/>
                </a:solidFill>
                <a:latin typeface="+mn-lt"/>
                <a:ea typeface="+mn-ea"/>
                <a:cs typeface="+mn-cs"/>
              </a:rPr>
              <a:t> </a:t>
            </a:r>
            <a:r>
              <a:rPr lang="en-US" sz="2500" kern="1200">
                <a:solidFill>
                  <a:schemeClr val="tx1"/>
                </a:solidFill>
                <a:latin typeface="+mn-lt"/>
                <a:ea typeface="+mn-ea"/>
                <a:cs typeface="+mn-cs"/>
              </a:rPr>
              <a:t>child</a:t>
            </a:r>
            <a:r>
              <a:rPr lang="en-US" sz="2500" kern="1200" spc="-75">
                <a:solidFill>
                  <a:schemeClr val="tx1"/>
                </a:solidFill>
                <a:latin typeface="+mn-lt"/>
                <a:ea typeface="+mn-ea"/>
                <a:cs typeface="+mn-cs"/>
              </a:rPr>
              <a:t> </a:t>
            </a:r>
            <a:r>
              <a:rPr lang="en-US" sz="2500" kern="1200">
                <a:solidFill>
                  <a:schemeClr val="tx1"/>
                </a:solidFill>
                <a:latin typeface="+mn-lt"/>
                <a:ea typeface="+mn-ea"/>
                <a:cs typeface="+mn-cs"/>
              </a:rPr>
              <a:t>prostitution</a:t>
            </a:r>
            <a:r>
              <a:rPr lang="en-US" sz="2500" kern="1200" spc="-70">
                <a:solidFill>
                  <a:schemeClr val="tx1"/>
                </a:solidFill>
                <a:latin typeface="+mn-lt"/>
                <a:ea typeface="+mn-ea"/>
                <a:cs typeface="+mn-cs"/>
              </a:rPr>
              <a:t> </a:t>
            </a:r>
            <a:r>
              <a:rPr lang="en-US" sz="2500" kern="1200" spc="-25">
                <a:solidFill>
                  <a:schemeClr val="tx1"/>
                </a:solidFill>
                <a:latin typeface="+mn-lt"/>
                <a:ea typeface="+mn-ea"/>
                <a:cs typeface="+mn-cs"/>
              </a:rPr>
              <a:t>or </a:t>
            </a:r>
            <a:r>
              <a:rPr lang="en-US" sz="2500" kern="1200" spc="-10">
                <a:solidFill>
                  <a:schemeClr val="tx1"/>
                </a:solidFill>
                <a:latin typeface="+mn-lt"/>
                <a:ea typeface="+mn-ea"/>
                <a:cs typeface="+mn-cs"/>
              </a:rPr>
              <a:t>pornography</a:t>
            </a:r>
            <a:endParaRPr lang="en-US" sz="2500" kern="1200">
              <a:solidFill>
                <a:schemeClr val="tx1"/>
              </a:solidFill>
              <a:latin typeface="+mn-lt"/>
              <a:ea typeface="+mn-ea"/>
              <a:cs typeface="+mn-cs"/>
            </a:endParaRPr>
          </a:p>
          <a:p>
            <a:pPr marL="255904" marR="13970" indent="-228600" algn="l" rtl="0">
              <a:lnSpc>
                <a:spcPct val="90000"/>
              </a:lnSpc>
              <a:spcBef>
                <a:spcPts val="1070"/>
              </a:spcBef>
              <a:buFont typeface="Arial" panose="020B0604020202020204" pitchFamily="34" charset="0"/>
              <a:buChar char="•"/>
              <a:tabLst>
                <a:tab pos="256540" algn="l"/>
              </a:tabLst>
            </a:pPr>
            <a:r>
              <a:rPr lang="en-US" sz="2500" b="1" kern="1200">
                <a:solidFill>
                  <a:schemeClr val="tx1"/>
                </a:solidFill>
                <a:latin typeface="+mn-lt"/>
                <a:ea typeface="+mn-ea"/>
                <a:cs typeface="+mn-cs"/>
              </a:rPr>
              <a:t>Article</a:t>
            </a:r>
            <a:r>
              <a:rPr lang="en-US" sz="2500" b="1" kern="1200" spc="-65">
                <a:solidFill>
                  <a:schemeClr val="tx1"/>
                </a:solidFill>
                <a:latin typeface="+mn-lt"/>
                <a:ea typeface="+mn-ea"/>
                <a:cs typeface="+mn-cs"/>
              </a:rPr>
              <a:t> </a:t>
            </a:r>
            <a:r>
              <a:rPr lang="en-US" sz="2500" b="1" kern="1200">
                <a:solidFill>
                  <a:schemeClr val="tx1"/>
                </a:solidFill>
                <a:latin typeface="+mn-lt"/>
                <a:ea typeface="+mn-ea"/>
                <a:cs typeface="+mn-cs"/>
              </a:rPr>
              <a:t>58</a:t>
            </a:r>
            <a:r>
              <a:rPr lang="en-US" sz="2500" kern="1200">
                <a:solidFill>
                  <a:schemeClr val="tx1"/>
                </a:solidFill>
                <a:latin typeface="+mn-lt"/>
                <a:ea typeface="+mn-ea"/>
                <a:cs typeface="+mn-cs"/>
              </a:rPr>
              <a:t>:</a:t>
            </a:r>
            <a:r>
              <a:rPr lang="en-US" sz="2500" kern="1200" spc="-30">
                <a:solidFill>
                  <a:schemeClr val="tx1"/>
                </a:solidFill>
                <a:latin typeface="+mn-lt"/>
                <a:ea typeface="+mn-ea"/>
                <a:cs typeface="+mn-cs"/>
              </a:rPr>
              <a:t> </a:t>
            </a:r>
            <a:r>
              <a:rPr lang="en-US" sz="2500" kern="1200" spc="-25">
                <a:solidFill>
                  <a:schemeClr val="tx1"/>
                </a:solidFill>
                <a:latin typeface="+mn-lt"/>
                <a:ea typeface="+mn-ea"/>
                <a:cs typeface="+mn-cs"/>
              </a:rPr>
              <a:t>Trafficking</a:t>
            </a:r>
            <a:r>
              <a:rPr lang="en-US" sz="2500" kern="1200" spc="-40">
                <a:solidFill>
                  <a:schemeClr val="tx1"/>
                </a:solidFill>
                <a:latin typeface="+mn-lt"/>
                <a:ea typeface="+mn-ea"/>
                <a:cs typeface="+mn-cs"/>
              </a:rPr>
              <a:t> </a:t>
            </a:r>
            <a:r>
              <a:rPr lang="en-US" sz="2500" kern="1200">
                <a:solidFill>
                  <a:schemeClr val="tx1"/>
                </a:solidFill>
                <a:latin typeface="+mn-lt"/>
                <a:ea typeface="+mn-ea"/>
                <a:cs typeface="+mn-cs"/>
              </a:rPr>
              <a:t>for</a:t>
            </a:r>
            <a:r>
              <a:rPr lang="en-US" sz="2500" kern="1200" spc="-50">
                <a:solidFill>
                  <a:schemeClr val="tx1"/>
                </a:solidFill>
                <a:latin typeface="+mn-lt"/>
                <a:ea typeface="+mn-ea"/>
                <a:cs typeface="+mn-cs"/>
              </a:rPr>
              <a:t> </a:t>
            </a:r>
            <a:r>
              <a:rPr lang="en-US" sz="2500" kern="1200">
                <a:solidFill>
                  <a:schemeClr val="tx1"/>
                </a:solidFill>
                <a:latin typeface="+mn-lt"/>
                <a:ea typeface="+mn-ea"/>
                <a:cs typeface="+mn-cs"/>
              </a:rPr>
              <a:t>the</a:t>
            </a:r>
            <a:r>
              <a:rPr lang="en-US" sz="2500" kern="1200" spc="-50">
                <a:solidFill>
                  <a:schemeClr val="tx1"/>
                </a:solidFill>
                <a:latin typeface="+mn-lt"/>
                <a:ea typeface="+mn-ea"/>
                <a:cs typeface="+mn-cs"/>
              </a:rPr>
              <a:t> </a:t>
            </a:r>
            <a:r>
              <a:rPr lang="en-US" sz="2500" kern="1200">
                <a:solidFill>
                  <a:schemeClr val="tx1"/>
                </a:solidFill>
                <a:latin typeface="+mn-lt"/>
                <a:ea typeface="+mn-ea"/>
                <a:cs typeface="+mn-cs"/>
              </a:rPr>
              <a:t>purposes</a:t>
            </a:r>
            <a:r>
              <a:rPr lang="en-US" sz="2500" kern="1200" spc="-40">
                <a:solidFill>
                  <a:schemeClr val="tx1"/>
                </a:solidFill>
                <a:latin typeface="+mn-lt"/>
                <a:ea typeface="+mn-ea"/>
                <a:cs typeface="+mn-cs"/>
              </a:rPr>
              <a:t> </a:t>
            </a:r>
            <a:r>
              <a:rPr lang="en-US" sz="2500" kern="1200">
                <a:solidFill>
                  <a:schemeClr val="tx1"/>
                </a:solidFill>
                <a:latin typeface="+mn-lt"/>
                <a:ea typeface="+mn-ea"/>
                <a:cs typeface="+mn-cs"/>
              </a:rPr>
              <a:t>of</a:t>
            </a:r>
            <a:r>
              <a:rPr lang="en-US" sz="2500" kern="1200" spc="-35">
                <a:solidFill>
                  <a:schemeClr val="tx1"/>
                </a:solidFill>
                <a:latin typeface="+mn-lt"/>
                <a:ea typeface="+mn-ea"/>
                <a:cs typeface="+mn-cs"/>
              </a:rPr>
              <a:t> </a:t>
            </a:r>
            <a:r>
              <a:rPr lang="en-US" sz="2500" kern="1200">
                <a:solidFill>
                  <a:schemeClr val="tx1"/>
                </a:solidFill>
                <a:latin typeface="+mn-lt"/>
                <a:ea typeface="+mn-ea"/>
                <a:cs typeface="+mn-cs"/>
              </a:rPr>
              <a:t>the</a:t>
            </a:r>
            <a:r>
              <a:rPr lang="en-US" sz="2500" kern="1200" spc="-35">
                <a:solidFill>
                  <a:schemeClr val="tx1"/>
                </a:solidFill>
                <a:latin typeface="+mn-lt"/>
                <a:ea typeface="+mn-ea"/>
                <a:cs typeface="+mn-cs"/>
              </a:rPr>
              <a:t> </a:t>
            </a:r>
            <a:r>
              <a:rPr lang="en-US" sz="2500" kern="1200" spc="-10">
                <a:solidFill>
                  <a:schemeClr val="tx1"/>
                </a:solidFill>
                <a:latin typeface="+mn-lt"/>
                <a:ea typeface="+mn-ea"/>
                <a:cs typeface="+mn-cs"/>
              </a:rPr>
              <a:t>commission </a:t>
            </a:r>
            <a:r>
              <a:rPr lang="en-US" sz="2500" kern="1200">
                <a:solidFill>
                  <a:schemeClr val="tx1"/>
                </a:solidFill>
                <a:latin typeface="+mn-lt"/>
                <a:ea typeface="+mn-ea"/>
                <a:cs typeface="+mn-cs"/>
              </a:rPr>
              <a:t>of</a:t>
            </a:r>
            <a:r>
              <a:rPr lang="en-US" sz="2500" kern="1200" spc="-60">
                <a:solidFill>
                  <a:schemeClr val="tx1"/>
                </a:solidFill>
                <a:latin typeface="+mn-lt"/>
                <a:ea typeface="+mn-ea"/>
                <a:cs typeface="+mn-cs"/>
              </a:rPr>
              <a:t> </a:t>
            </a:r>
            <a:r>
              <a:rPr lang="en-US" sz="2500" kern="1200">
                <a:solidFill>
                  <a:schemeClr val="tx1"/>
                </a:solidFill>
                <a:latin typeface="+mn-lt"/>
                <a:ea typeface="+mn-ea"/>
                <a:cs typeface="+mn-cs"/>
              </a:rPr>
              <a:t>a</a:t>
            </a:r>
            <a:r>
              <a:rPr lang="en-US" sz="2500" kern="1200" spc="-50">
                <a:solidFill>
                  <a:schemeClr val="tx1"/>
                </a:solidFill>
                <a:latin typeface="+mn-lt"/>
                <a:ea typeface="+mn-ea"/>
                <a:cs typeface="+mn-cs"/>
              </a:rPr>
              <a:t> </a:t>
            </a:r>
            <a:r>
              <a:rPr lang="en-US" sz="2500" kern="1200">
                <a:solidFill>
                  <a:schemeClr val="tx1"/>
                </a:solidFill>
                <a:latin typeface="+mn-lt"/>
                <a:ea typeface="+mn-ea"/>
                <a:cs typeface="+mn-cs"/>
              </a:rPr>
              <a:t>relevant</a:t>
            </a:r>
            <a:r>
              <a:rPr lang="en-US" sz="2500" kern="1200" spc="-85">
                <a:solidFill>
                  <a:schemeClr val="tx1"/>
                </a:solidFill>
                <a:latin typeface="+mn-lt"/>
                <a:ea typeface="+mn-ea"/>
                <a:cs typeface="+mn-cs"/>
              </a:rPr>
              <a:t> </a:t>
            </a:r>
            <a:r>
              <a:rPr lang="en-US" sz="2500" kern="1200" spc="-10">
                <a:solidFill>
                  <a:schemeClr val="tx1"/>
                </a:solidFill>
                <a:latin typeface="+mn-lt"/>
                <a:ea typeface="+mn-ea"/>
                <a:cs typeface="+mn-cs"/>
              </a:rPr>
              <a:t>offence</a:t>
            </a:r>
            <a:endParaRPr lang="en-US" sz="2500" kern="1200">
              <a:solidFill>
                <a:schemeClr val="tx1"/>
              </a:solidFill>
              <a:latin typeface="+mn-lt"/>
              <a:ea typeface="+mn-ea"/>
              <a:cs typeface="+mn-cs"/>
            </a:endParaRP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45089" cy="9753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2622" y="1640635"/>
            <a:ext cx="3413760" cy="6344765"/>
          </a:xfrm>
        </p:spPr>
        <p:txBody>
          <a:bodyPr>
            <a:normAutofit/>
          </a:bodyPr>
          <a:lstStyle/>
          <a:p>
            <a:r>
              <a:rPr lang="en-GB" b="1">
                <a:solidFill>
                  <a:srgbClr val="FFFFFF"/>
                </a:solidFill>
              </a:rPr>
              <a:t>Case Study One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53762" y="3492236"/>
            <a:ext cx="4355662" cy="580754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4743795" y="841022"/>
            <a:ext cx="7366923" cy="7943992"/>
          </a:xfrm>
        </p:spPr>
        <p:txBody>
          <a:bodyPr anchor="ctr">
            <a:normAutofit/>
          </a:bodyPr>
          <a:lstStyle/>
          <a:p>
            <a:pPr>
              <a:lnSpc>
                <a:spcPct val="90000"/>
              </a:lnSpc>
              <a:spcAft>
                <a:spcPts val="600"/>
              </a:spcAft>
            </a:pPr>
            <a:r>
              <a:rPr lang="en-GB" sz="1500"/>
              <a:t>A Year 11 pupil has disclosed to you that she’s worried about her friend as she’s hanging around with older men and there’s a rumour she’s sleeping with them. She’s started talking about all the money she has and suddenly has an expensive new phone.</a:t>
            </a:r>
          </a:p>
          <a:p>
            <a:pPr>
              <a:lnSpc>
                <a:spcPct val="90000"/>
              </a:lnSpc>
              <a:spcAft>
                <a:spcPts val="600"/>
              </a:spcAft>
            </a:pPr>
            <a:endParaRPr lang="en-GB" sz="1500"/>
          </a:p>
          <a:p>
            <a:pPr>
              <a:lnSpc>
                <a:spcPct val="90000"/>
              </a:lnSpc>
              <a:spcAft>
                <a:spcPts val="600"/>
              </a:spcAft>
            </a:pPr>
            <a:r>
              <a:rPr lang="en-GB" sz="1500"/>
              <a:t>The pupil is worried that her friend will fall out with her by telling you. She says her friend met this guy online and he introduced her to his friends. Her friend knows that she is getting new clothes, has been drinking alcohol given by this man and the pupil thinks she is in control of this situation. Her friend knows that the pupil has been sending images of herself to the man but hasn’t seen them.</a:t>
            </a:r>
          </a:p>
          <a:p>
            <a:pPr>
              <a:lnSpc>
                <a:spcPct val="90000"/>
              </a:lnSpc>
              <a:spcAft>
                <a:spcPts val="600"/>
              </a:spcAft>
            </a:pPr>
            <a:endParaRPr lang="en-GB" sz="1500"/>
          </a:p>
          <a:p>
            <a:pPr>
              <a:lnSpc>
                <a:spcPct val="90000"/>
              </a:lnSpc>
              <a:spcAft>
                <a:spcPts val="600"/>
              </a:spcAft>
            </a:pPr>
            <a:r>
              <a:rPr lang="en-GB" sz="1500" b="1" u="sng"/>
              <a:t>Vulnerabilities:</a:t>
            </a:r>
          </a:p>
          <a:p>
            <a:pPr>
              <a:lnSpc>
                <a:spcPct val="90000"/>
              </a:lnSpc>
              <a:spcAft>
                <a:spcPts val="600"/>
              </a:spcAft>
            </a:pPr>
            <a:r>
              <a:rPr lang="en-GB" sz="1500"/>
              <a:t>Age</a:t>
            </a:r>
          </a:p>
          <a:p>
            <a:pPr>
              <a:lnSpc>
                <a:spcPct val="90000"/>
              </a:lnSpc>
              <a:spcAft>
                <a:spcPts val="600"/>
              </a:spcAft>
            </a:pPr>
            <a:r>
              <a:rPr lang="en-GB" sz="1500"/>
              <a:t>Social media usage</a:t>
            </a:r>
          </a:p>
          <a:p>
            <a:pPr>
              <a:lnSpc>
                <a:spcPct val="90000"/>
              </a:lnSpc>
              <a:spcAft>
                <a:spcPts val="600"/>
              </a:spcAft>
            </a:pPr>
            <a:r>
              <a:rPr lang="en-GB" sz="1500"/>
              <a:t>Not disclosing to friends – isolation socially</a:t>
            </a:r>
          </a:p>
          <a:p>
            <a:pPr>
              <a:lnSpc>
                <a:spcPct val="90000"/>
              </a:lnSpc>
              <a:spcAft>
                <a:spcPts val="600"/>
              </a:spcAft>
            </a:pPr>
            <a:r>
              <a:rPr lang="en-GB" sz="1500"/>
              <a:t> </a:t>
            </a:r>
          </a:p>
          <a:p>
            <a:pPr>
              <a:lnSpc>
                <a:spcPct val="90000"/>
              </a:lnSpc>
              <a:spcAft>
                <a:spcPts val="600"/>
              </a:spcAft>
            </a:pPr>
            <a:r>
              <a:rPr lang="en-GB" sz="1500" b="1" u="sng"/>
              <a:t>Signs:</a:t>
            </a:r>
          </a:p>
          <a:p>
            <a:pPr>
              <a:lnSpc>
                <a:spcPct val="90000"/>
              </a:lnSpc>
              <a:spcAft>
                <a:spcPts val="600"/>
              </a:spcAft>
            </a:pPr>
            <a:r>
              <a:rPr lang="en-GB" sz="1500"/>
              <a:t>New items beyond the normal means of the child or the family</a:t>
            </a:r>
          </a:p>
          <a:p>
            <a:pPr>
              <a:lnSpc>
                <a:spcPct val="90000"/>
              </a:lnSpc>
              <a:spcAft>
                <a:spcPts val="600"/>
              </a:spcAft>
            </a:pPr>
            <a:r>
              <a:rPr lang="en-GB" sz="1500"/>
              <a:t>Sexualised behaviour/comments</a:t>
            </a:r>
          </a:p>
          <a:p>
            <a:pPr>
              <a:lnSpc>
                <a:spcPct val="90000"/>
              </a:lnSpc>
              <a:spcAft>
                <a:spcPts val="600"/>
              </a:spcAft>
            </a:pPr>
            <a:r>
              <a:rPr lang="en-GB" sz="1500"/>
              <a:t>Change of peer group </a:t>
            </a:r>
          </a:p>
          <a:p>
            <a:pPr>
              <a:lnSpc>
                <a:spcPct val="90000"/>
              </a:lnSpc>
              <a:spcAft>
                <a:spcPts val="600"/>
              </a:spcAft>
            </a:pPr>
            <a:r>
              <a:rPr lang="en-GB" sz="1500"/>
              <a:t>Change of demeanour of child in school, for example lack of participation in after school clubs</a:t>
            </a:r>
          </a:p>
          <a:p>
            <a:pPr>
              <a:lnSpc>
                <a:spcPct val="90000"/>
              </a:lnSpc>
              <a:spcAft>
                <a:spcPts val="600"/>
              </a:spcAft>
            </a:pPr>
            <a:r>
              <a:rPr lang="en-GB" sz="1500"/>
              <a:t> </a:t>
            </a:r>
          </a:p>
          <a:p>
            <a:pPr>
              <a:lnSpc>
                <a:spcPct val="90000"/>
              </a:lnSpc>
              <a:spcAft>
                <a:spcPts val="600"/>
              </a:spcAft>
            </a:pPr>
            <a:r>
              <a:rPr lang="en-GB" sz="1500" b="1" u="sng"/>
              <a:t>Actions:</a:t>
            </a:r>
          </a:p>
          <a:p>
            <a:pPr>
              <a:lnSpc>
                <a:spcPct val="90000"/>
              </a:lnSpc>
              <a:spcAft>
                <a:spcPts val="600"/>
              </a:spcAft>
            </a:pPr>
            <a:r>
              <a:rPr lang="en-GB" sz="1500"/>
              <a:t>Report to Designated Teacher /Deputy DT/line manager, make a written record of concerns and actions. Referral to Gateway. Agree with Social Services who is going to report to parents initially and what information to be shared.  SS referral – for joint discussion. There are likely offences here around the images and provision of alcohol, and considerable CSE concerns, potential for police to ID POCs.</a:t>
            </a:r>
          </a:p>
          <a:p>
            <a:pPr>
              <a:lnSpc>
                <a:spcPct val="90000"/>
              </a:lnSpc>
              <a:spcAft>
                <a:spcPts val="600"/>
              </a:spcAft>
            </a:pPr>
            <a:r>
              <a:rPr lang="en-GB" sz="1500"/>
              <a:t>Note all relevant info around names, times, dates, vehicles. Send to Investigating Officer/Social Worker</a:t>
            </a:r>
          </a:p>
          <a:p>
            <a:pPr>
              <a:lnSpc>
                <a:spcPct val="90000"/>
              </a:lnSpc>
              <a:spcAft>
                <a:spcPts val="600"/>
              </a:spcAft>
            </a:pPr>
            <a:r>
              <a:rPr lang="en-GB" sz="1500" i="1"/>
              <a:t>Safety and support plan for young person in school– call CPSS as required</a:t>
            </a:r>
          </a:p>
          <a:p>
            <a:pPr>
              <a:lnSpc>
                <a:spcPct val="90000"/>
              </a:lnSpc>
              <a:spcAft>
                <a:spcPts val="600"/>
              </a:spcAft>
            </a:pPr>
            <a:endParaRPr lang="en-GB" sz="1500"/>
          </a:p>
        </p:txBody>
      </p:sp>
    </p:spTree>
    <p:extLst>
      <p:ext uri="{BB962C8B-B14F-4D97-AF65-F5344CB8AC3E}">
        <p14:creationId xmlns:p14="http://schemas.microsoft.com/office/powerpoint/2010/main" val="22994636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45089" cy="9753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2622" y="1640635"/>
            <a:ext cx="3413760" cy="6344765"/>
          </a:xfrm>
        </p:spPr>
        <p:txBody>
          <a:bodyPr>
            <a:normAutofit/>
          </a:bodyPr>
          <a:lstStyle/>
          <a:p>
            <a:r>
              <a:rPr lang="en-GB" b="1">
                <a:solidFill>
                  <a:srgbClr val="FFFFFF"/>
                </a:solidFill>
              </a:rPr>
              <a:t>Case Study Two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53762" y="3492236"/>
            <a:ext cx="4355662" cy="580754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4743795" y="841022"/>
            <a:ext cx="7366923" cy="7943992"/>
          </a:xfrm>
        </p:spPr>
        <p:txBody>
          <a:bodyPr anchor="ctr">
            <a:normAutofit/>
          </a:bodyPr>
          <a:lstStyle/>
          <a:p>
            <a:pPr>
              <a:lnSpc>
                <a:spcPct val="90000"/>
              </a:lnSpc>
              <a:spcAft>
                <a:spcPts val="600"/>
              </a:spcAft>
            </a:pPr>
            <a:r>
              <a:rPr lang="en-GB" sz="1500"/>
              <a:t>A pupil’s very low attendance rate has been an ongoing concern. When she does come to school she appears to be coming off substances – drink/drugs –and makes a disclosure to you about attending house parties with older males. She doesn’t think there’s anything wrong with it and sees it as a new friendship group.</a:t>
            </a:r>
          </a:p>
          <a:p>
            <a:pPr>
              <a:lnSpc>
                <a:spcPct val="90000"/>
              </a:lnSpc>
              <a:spcAft>
                <a:spcPts val="600"/>
              </a:spcAft>
            </a:pPr>
            <a:r>
              <a:rPr lang="en-GB" sz="1500"/>
              <a:t> </a:t>
            </a:r>
          </a:p>
          <a:p>
            <a:pPr>
              <a:lnSpc>
                <a:spcPct val="90000"/>
              </a:lnSpc>
              <a:spcAft>
                <a:spcPts val="600"/>
              </a:spcAft>
            </a:pPr>
            <a:r>
              <a:rPr lang="en-GB" sz="1500"/>
              <a:t>After, a peer of this pupil tells you that she has also been offered a lift to parties and these men are friends of her sister, who has said she will supply all the alcohol.</a:t>
            </a:r>
          </a:p>
          <a:p>
            <a:pPr>
              <a:lnSpc>
                <a:spcPct val="90000"/>
              </a:lnSpc>
              <a:spcAft>
                <a:spcPts val="600"/>
              </a:spcAft>
            </a:pPr>
            <a:r>
              <a:rPr lang="en-GB" sz="1500"/>
              <a:t> </a:t>
            </a:r>
          </a:p>
          <a:p>
            <a:pPr>
              <a:lnSpc>
                <a:spcPct val="90000"/>
              </a:lnSpc>
              <a:spcAft>
                <a:spcPts val="600"/>
              </a:spcAft>
            </a:pPr>
            <a:r>
              <a:rPr lang="en-GB" sz="1500" b="1" u="sng"/>
              <a:t>Vulnerabilities:</a:t>
            </a:r>
          </a:p>
          <a:p>
            <a:pPr>
              <a:lnSpc>
                <a:spcPct val="90000"/>
              </a:lnSpc>
              <a:spcAft>
                <a:spcPts val="600"/>
              </a:spcAft>
            </a:pPr>
            <a:r>
              <a:rPr lang="en-GB" sz="1500"/>
              <a:t>Are they a child in care?</a:t>
            </a:r>
          </a:p>
          <a:p>
            <a:pPr>
              <a:lnSpc>
                <a:spcPct val="90000"/>
              </a:lnSpc>
              <a:spcAft>
                <a:spcPts val="600"/>
              </a:spcAft>
            </a:pPr>
            <a:r>
              <a:rPr lang="en-GB" sz="1500"/>
              <a:t>Any parenting/neglect indicators? </a:t>
            </a:r>
          </a:p>
          <a:p>
            <a:pPr>
              <a:lnSpc>
                <a:spcPct val="90000"/>
              </a:lnSpc>
              <a:spcAft>
                <a:spcPts val="600"/>
              </a:spcAft>
            </a:pPr>
            <a:r>
              <a:rPr lang="en-GB" sz="1500"/>
              <a:t>Misuse of drugs or alcohol – how are these being paid for?</a:t>
            </a:r>
          </a:p>
          <a:p>
            <a:pPr>
              <a:lnSpc>
                <a:spcPct val="90000"/>
              </a:lnSpc>
              <a:spcAft>
                <a:spcPts val="600"/>
              </a:spcAft>
            </a:pPr>
            <a:r>
              <a:rPr lang="en-GB" sz="1500"/>
              <a:t>Isolation from peers</a:t>
            </a:r>
          </a:p>
          <a:p>
            <a:pPr>
              <a:lnSpc>
                <a:spcPct val="90000"/>
              </a:lnSpc>
              <a:spcAft>
                <a:spcPts val="600"/>
              </a:spcAft>
            </a:pPr>
            <a:r>
              <a:rPr lang="en-GB" sz="1500"/>
              <a:t> </a:t>
            </a:r>
          </a:p>
          <a:p>
            <a:pPr>
              <a:lnSpc>
                <a:spcPct val="90000"/>
              </a:lnSpc>
              <a:spcAft>
                <a:spcPts val="600"/>
              </a:spcAft>
            </a:pPr>
            <a:r>
              <a:rPr lang="en-GB" sz="1500" b="1" u="sng"/>
              <a:t>Signs:</a:t>
            </a:r>
          </a:p>
          <a:p>
            <a:pPr>
              <a:lnSpc>
                <a:spcPct val="90000"/>
              </a:lnSpc>
              <a:spcAft>
                <a:spcPts val="600"/>
              </a:spcAft>
            </a:pPr>
            <a:r>
              <a:rPr lang="en-GB" sz="1500"/>
              <a:t>Mentioning older friends/partners</a:t>
            </a:r>
          </a:p>
          <a:p>
            <a:pPr>
              <a:lnSpc>
                <a:spcPct val="90000"/>
              </a:lnSpc>
              <a:spcAft>
                <a:spcPts val="600"/>
              </a:spcAft>
            </a:pPr>
            <a:r>
              <a:rPr lang="en-GB" sz="1500"/>
              <a:t>Listen out for locations, names and vehicle registration details of vehicles collecting</a:t>
            </a:r>
          </a:p>
          <a:p>
            <a:pPr>
              <a:lnSpc>
                <a:spcPct val="90000"/>
              </a:lnSpc>
              <a:spcAft>
                <a:spcPts val="600"/>
              </a:spcAft>
            </a:pPr>
            <a:r>
              <a:rPr lang="en-GB" sz="1500"/>
              <a:t>Look out for visible injuries, lateness, truancy, appearance – has it changed?</a:t>
            </a:r>
          </a:p>
          <a:p>
            <a:pPr>
              <a:lnSpc>
                <a:spcPct val="90000"/>
              </a:lnSpc>
              <a:spcAft>
                <a:spcPts val="600"/>
              </a:spcAft>
            </a:pPr>
            <a:r>
              <a:rPr lang="en-GB" sz="1500"/>
              <a:t>Watch out for fighting, changes in behaviour, slipping grades, going missing during the school day, change in friendship group or isolation from current one</a:t>
            </a:r>
          </a:p>
          <a:p>
            <a:pPr>
              <a:lnSpc>
                <a:spcPct val="90000"/>
              </a:lnSpc>
              <a:spcAft>
                <a:spcPts val="600"/>
              </a:spcAft>
            </a:pPr>
            <a:r>
              <a:rPr lang="en-GB" sz="1500"/>
              <a:t> </a:t>
            </a:r>
          </a:p>
          <a:p>
            <a:pPr>
              <a:lnSpc>
                <a:spcPct val="90000"/>
              </a:lnSpc>
              <a:spcAft>
                <a:spcPts val="600"/>
              </a:spcAft>
            </a:pPr>
            <a:r>
              <a:rPr lang="en-GB" sz="1500" b="1" u="sng"/>
              <a:t>Actions:</a:t>
            </a:r>
          </a:p>
          <a:p>
            <a:pPr>
              <a:lnSpc>
                <a:spcPct val="90000"/>
              </a:lnSpc>
              <a:spcAft>
                <a:spcPts val="600"/>
              </a:spcAft>
            </a:pPr>
            <a:r>
              <a:rPr lang="en-GB" sz="1500"/>
              <a:t>Report to Designated Teacher / Deputy DT, make a written record of concerns and actions</a:t>
            </a:r>
          </a:p>
          <a:p>
            <a:pPr>
              <a:lnSpc>
                <a:spcPct val="90000"/>
              </a:lnSpc>
              <a:spcAft>
                <a:spcPts val="600"/>
              </a:spcAft>
            </a:pPr>
            <a:r>
              <a:rPr lang="en-GB" sz="1500"/>
              <a:t>SS referral – whilst no clear offences noted, there are opportunities for CSE assessment, POC ID etc.</a:t>
            </a:r>
          </a:p>
          <a:p>
            <a:pPr>
              <a:lnSpc>
                <a:spcPct val="90000"/>
              </a:lnSpc>
              <a:spcAft>
                <a:spcPts val="600"/>
              </a:spcAft>
            </a:pPr>
            <a:r>
              <a:rPr lang="en-GB" sz="1500"/>
              <a:t>Note all relevant info around names, times, dates, vehicles</a:t>
            </a:r>
          </a:p>
          <a:p>
            <a:pPr>
              <a:lnSpc>
                <a:spcPct val="90000"/>
              </a:lnSpc>
              <a:spcAft>
                <a:spcPts val="600"/>
              </a:spcAft>
            </a:pPr>
            <a:r>
              <a:rPr lang="en-GB" sz="1500" i="1"/>
              <a:t>Safety and support plan for young person -call CPSS as required</a:t>
            </a:r>
          </a:p>
          <a:p>
            <a:pPr>
              <a:lnSpc>
                <a:spcPct val="90000"/>
              </a:lnSpc>
              <a:spcAft>
                <a:spcPts val="600"/>
              </a:spcAft>
            </a:pPr>
            <a:endParaRPr lang="en-GB" sz="1500" i="1"/>
          </a:p>
          <a:p>
            <a:pPr>
              <a:lnSpc>
                <a:spcPct val="90000"/>
              </a:lnSpc>
              <a:spcAft>
                <a:spcPts val="600"/>
              </a:spcAft>
            </a:pPr>
            <a:endParaRPr lang="en-GB" sz="1500"/>
          </a:p>
        </p:txBody>
      </p:sp>
    </p:spTree>
    <p:extLst>
      <p:ext uri="{BB962C8B-B14F-4D97-AF65-F5344CB8AC3E}">
        <p14:creationId xmlns:p14="http://schemas.microsoft.com/office/powerpoint/2010/main" val="229917242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3004798" cy="2241358"/>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70779" cy="2240655"/>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3004801" cy="2239019"/>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746360" y="352765"/>
            <a:ext cx="7534636" cy="1648640"/>
          </a:xfrm>
          <a:prstGeom prst="rect">
            <a:avLst/>
          </a:prstGeom>
        </p:spPr>
        <p:txBody>
          <a:bodyPr vert="horz" lIns="91440" tIns="45720" rIns="91440" bIns="45720" rtlCol="0" anchor="ctr">
            <a:normAutofit/>
          </a:bodyPr>
          <a:lstStyle/>
          <a:p>
            <a:pPr marL="12700" algn="l" rtl="0">
              <a:lnSpc>
                <a:spcPct val="90000"/>
              </a:lnSpc>
              <a:spcBef>
                <a:spcPct val="0"/>
              </a:spcBef>
            </a:pPr>
            <a:r>
              <a:rPr lang="en-US" sz="5000" b="1" kern="1200">
                <a:solidFill>
                  <a:srgbClr val="FFFFFF"/>
                </a:solidFill>
                <a:latin typeface="+mj-lt"/>
                <a:ea typeface="+mj-ea"/>
                <a:cs typeface="+mj-cs"/>
              </a:rPr>
              <a:t>CSE </a:t>
            </a:r>
            <a:r>
              <a:rPr lang="en-US" sz="5000" b="1" kern="1200" spc="-10">
                <a:solidFill>
                  <a:srgbClr val="FFFFFF"/>
                </a:solidFill>
                <a:latin typeface="+mj-lt"/>
                <a:ea typeface="+mj-ea"/>
                <a:cs typeface="+mj-cs"/>
              </a:rPr>
              <a:t>Definition</a:t>
            </a:r>
            <a:endParaRPr lang="en-US" sz="5000" b="1" kern="1200">
              <a:solidFill>
                <a:srgbClr val="FFFFFF"/>
              </a:solidFill>
              <a:latin typeface="+mj-lt"/>
              <a:ea typeface="+mj-ea"/>
              <a:cs typeface="+mj-cs"/>
            </a:endParaRPr>
          </a:p>
        </p:txBody>
      </p:sp>
      <p:sp>
        <p:nvSpPr>
          <p:cNvPr id="4" name="TextBox 3">
            <a:extLst>
              <a:ext uri="{FF2B5EF4-FFF2-40B4-BE49-F238E27FC236}">
                <a16:creationId xmlns:a16="http://schemas.microsoft.com/office/drawing/2014/main" id="{227A66C6-EDE6-DBE7-5464-D3ED371A2CFD}"/>
              </a:ext>
            </a:extLst>
          </p:cNvPr>
          <p:cNvSpPr txBox="1"/>
          <p:nvPr/>
        </p:nvSpPr>
        <p:spPr>
          <a:xfrm>
            <a:off x="9143998" y="555849"/>
            <a:ext cx="3449158" cy="1242471"/>
          </a:xfrm>
          <a:prstGeom prst="rect">
            <a:avLst/>
          </a:prstGeom>
        </p:spPr>
        <p:txBody>
          <a:bodyPr vert="horz" lIns="91440" tIns="45720" rIns="91440" bIns="45720" rtlCol="0" anchor="ctr">
            <a:normAutofit/>
          </a:bodyPr>
          <a:lstStyle/>
          <a:p>
            <a:pPr algn="l" rtl="0">
              <a:lnSpc>
                <a:spcPct val="90000"/>
              </a:lnSpc>
              <a:spcBef>
                <a:spcPts val="1000"/>
              </a:spcBef>
            </a:pPr>
            <a:r>
              <a:rPr lang="en-US" sz="2500" i="1" kern="1200">
                <a:solidFill>
                  <a:srgbClr val="FFFFFF"/>
                </a:solidFill>
                <a:latin typeface="+mn-lt"/>
                <a:ea typeface="+mn-ea"/>
                <a:cs typeface="+mn-cs"/>
              </a:rPr>
              <a:t>SBNI Online Policy and Procedures</a:t>
            </a:r>
          </a:p>
        </p:txBody>
      </p:sp>
      <p:sp>
        <p:nvSpPr>
          <p:cNvPr id="3" name="object 3"/>
          <p:cNvSpPr txBox="1"/>
          <p:nvPr/>
        </p:nvSpPr>
        <p:spPr>
          <a:xfrm>
            <a:off x="603604" y="2931982"/>
            <a:ext cx="11120120" cy="5084212"/>
          </a:xfrm>
          <a:prstGeom prst="rect">
            <a:avLst/>
          </a:prstGeom>
        </p:spPr>
        <p:txBody>
          <a:bodyPr vert="horz" wrap="square" lIns="0" tIns="54610" rIns="0" bIns="0" rtlCol="0">
            <a:spAutoFit/>
          </a:bodyPr>
          <a:lstStyle/>
          <a:p>
            <a:pPr marL="12700" marR="5080" algn="just">
              <a:lnSpc>
                <a:spcPct val="90000"/>
              </a:lnSpc>
              <a:spcBef>
                <a:spcPts val="430"/>
              </a:spcBef>
            </a:pPr>
            <a:r>
              <a:rPr sz="3200" i="1" dirty="0">
                <a:latin typeface="Calibri"/>
                <a:cs typeface="Calibri"/>
              </a:rPr>
              <a:t>Child</a:t>
            </a:r>
            <a:r>
              <a:rPr sz="3200" i="1" spc="-70" dirty="0">
                <a:latin typeface="Calibri"/>
                <a:cs typeface="Calibri"/>
              </a:rPr>
              <a:t> </a:t>
            </a:r>
            <a:r>
              <a:rPr sz="3200" i="1" spc="-10" dirty="0">
                <a:latin typeface="Calibri"/>
                <a:cs typeface="Calibri"/>
              </a:rPr>
              <a:t>sexual</a:t>
            </a:r>
            <a:r>
              <a:rPr sz="3200" i="1" spc="-70" dirty="0">
                <a:latin typeface="Calibri"/>
                <a:cs typeface="Calibri"/>
              </a:rPr>
              <a:t> </a:t>
            </a:r>
            <a:r>
              <a:rPr sz="3200" i="1" spc="-10" dirty="0">
                <a:latin typeface="Calibri"/>
                <a:cs typeface="Calibri"/>
              </a:rPr>
              <a:t>exploitation</a:t>
            </a:r>
            <a:r>
              <a:rPr sz="3200" i="1" spc="-65" dirty="0">
                <a:latin typeface="Calibri"/>
                <a:cs typeface="Calibri"/>
              </a:rPr>
              <a:t> </a:t>
            </a:r>
            <a:r>
              <a:rPr sz="3200" i="1" dirty="0">
                <a:latin typeface="Calibri"/>
                <a:cs typeface="Calibri"/>
              </a:rPr>
              <a:t>is</a:t>
            </a:r>
            <a:r>
              <a:rPr sz="3200" i="1" spc="-75" dirty="0">
                <a:latin typeface="Calibri"/>
                <a:cs typeface="Calibri"/>
              </a:rPr>
              <a:t> </a:t>
            </a:r>
            <a:r>
              <a:rPr sz="3200" i="1" dirty="0">
                <a:latin typeface="Calibri"/>
                <a:cs typeface="Calibri"/>
              </a:rPr>
              <a:t>a</a:t>
            </a:r>
            <a:r>
              <a:rPr sz="3200" i="1" spc="-65" dirty="0">
                <a:latin typeface="Calibri"/>
                <a:cs typeface="Calibri"/>
              </a:rPr>
              <a:t> </a:t>
            </a:r>
            <a:r>
              <a:rPr sz="3200" i="1" dirty="0">
                <a:latin typeface="Calibri"/>
                <a:cs typeface="Calibri"/>
              </a:rPr>
              <a:t>form</a:t>
            </a:r>
            <a:r>
              <a:rPr sz="3200" i="1" spc="-70" dirty="0">
                <a:latin typeface="Calibri"/>
                <a:cs typeface="Calibri"/>
              </a:rPr>
              <a:t> </a:t>
            </a:r>
            <a:r>
              <a:rPr sz="3200" i="1" dirty="0">
                <a:latin typeface="Calibri"/>
                <a:cs typeface="Calibri"/>
              </a:rPr>
              <a:t>of</a:t>
            </a:r>
            <a:r>
              <a:rPr sz="3200" i="1" spc="-75" dirty="0">
                <a:latin typeface="Calibri"/>
                <a:cs typeface="Calibri"/>
              </a:rPr>
              <a:t> </a:t>
            </a:r>
            <a:r>
              <a:rPr sz="3200" i="1" dirty="0">
                <a:latin typeface="Calibri"/>
                <a:cs typeface="Calibri"/>
              </a:rPr>
              <a:t>child</a:t>
            </a:r>
            <a:r>
              <a:rPr sz="3200" i="1" spc="-70" dirty="0">
                <a:latin typeface="Calibri"/>
                <a:cs typeface="Calibri"/>
              </a:rPr>
              <a:t> </a:t>
            </a:r>
            <a:r>
              <a:rPr sz="3200" i="1" spc="-10" dirty="0">
                <a:latin typeface="Calibri"/>
                <a:cs typeface="Calibri"/>
              </a:rPr>
              <a:t>sexual</a:t>
            </a:r>
            <a:r>
              <a:rPr sz="3200" i="1" spc="-65" dirty="0">
                <a:latin typeface="Calibri"/>
                <a:cs typeface="Calibri"/>
              </a:rPr>
              <a:t> </a:t>
            </a:r>
            <a:r>
              <a:rPr sz="3200" i="1" dirty="0">
                <a:latin typeface="Calibri"/>
                <a:cs typeface="Calibri"/>
              </a:rPr>
              <a:t>abuse.</a:t>
            </a:r>
            <a:r>
              <a:rPr sz="3200" i="1" spc="-70" dirty="0">
                <a:latin typeface="Calibri"/>
                <a:cs typeface="Calibri"/>
              </a:rPr>
              <a:t> </a:t>
            </a:r>
            <a:r>
              <a:rPr sz="3200" i="1" dirty="0">
                <a:latin typeface="Calibri"/>
                <a:cs typeface="Calibri"/>
              </a:rPr>
              <a:t>It</a:t>
            </a:r>
            <a:r>
              <a:rPr sz="3200" i="1" spc="-75" dirty="0">
                <a:latin typeface="Calibri"/>
                <a:cs typeface="Calibri"/>
              </a:rPr>
              <a:t> </a:t>
            </a:r>
            <a:r>
              <a:rPr sz="3200" i="1" dirty="0">
                <a:latin typeface="Calibri"/>
                <a:cs typeface="Calibri"/>
              </a:rPr>
              <a:t>occurs</a:t>
            </a:r>
            <a:r>
              <a:rPr sz="3200" i="1" spc="-65" dirty="0">
                <a:latin typeface="Calibri"/>
                <a:cs typeface="Calibri"/>
              </a:rPr>
              <a:t> </a:t>
            </a:r>
            <a:r>
              <a:rPr sz="3200" i="1" dirty="0">
                <a:latin typeface="Calibri"/>
                <a:cs typeface="Calibri"/>
              </a:rPr>
              <a:t>where</a:t>
            </a:r>
            <a:r>
              <a:rPr sz="3200" i="1" spc="-60" dirty="0">
                <a:latin typeface="Calibri"/>
                <a:cs typeface="Calibri"/>
              </a:rPr>
              <a:t> </a:t>
            </a:r>
            <a:r>
              <a:rPr sz="3200" i="1" spc="-25" dirty="0">
                <a:latin typeface="Calibri"/>
                <a:cs typeface="Calibri"/>
              </a:rPr>
              <a:t>an </a:t>
            </a:r>
            <a:r>
              <a:rPr sz="3200" i="1" dirty="0">
                <a:latin typeface="Calibri"/>
                <a:cs typeface="Calibri"/>
              </a:rPr>
              <a:t>individual</a:t>
            </a:r>
            <a:r>
              <a:rPr sz="3200" i="1" spc="-80" dirty="0">
                <a:latin typeface="Calibri"/>
                <a:cs typeface="Calibri"/>
              </a:rPr>
              <a:t> </a:t>
            </a:r>
            <a:r>
              <a:rPr sz="3200" i="1" dirty="0">
                <a:latin typeface="Calibri"/>
                <a:cs typeface="Calibri"/>
              </a:rPr>
              <a:t>or</a:t>
            </a:r>
            <a:r>
              <a:rPr sz="3200" i="1" spc="-80" dirty="0">
                <a:latin typeface="Calibri"/>
                <a:cs typeface="Calibri"/>
              </a:rPr>
              <a:t> </a:t>
            </a:r>
            <a:r>
              <a:rPr sz="3200" i="1" dirty="0">
                <a:latin typeface="Calibri"/>
                <a:cs typeface="Calibri"/>
              </a:rPr>
              <a:t>group</a:t>
            </a:r>
            <a:r>
              <a:rPr sz="3200" i="1" spc="-85" dirty="0">
                <a:latin typeface="Calibri"/>
                <a:cs typeface="Calibri"/>
              </a:rPr>
              <a:t> </a:t>
            </a:r>
            <a:r>
              <a:rPr sz="3200" i="1" spc="-10" dirty="0">
                <a:latin typeface="Calibri"/>
                <a:cs typeface="Calibri"/>
              </a:rPr>
              <a:t>takes</a:t>
            </a:r>
            <a:r>
              <a:rPr sz="3200" i="1" spc="-70" dirty="0">
                <a:latin typeface="Calibri"/>
                <a:cs typeface="Calibri"/>
              </a:rPr>
              <a:t> </a:t>
            </a:r>
            <a:r>
              <a:rPr sz="3200" i="1" spc="-10" dirty="0">
                <a:latin typeface="Calibri"/>
                <a:cs typeface="Calibri"/>
              </a:rPr>
              <a:t>advantage</a:t>
            </a:r>
            <a:r>
              <a:rPr sz="3200" i="1" spc="-75" dirty="0">
                <a:latin typeface="Calibri"/>
                <a:cs typeface="Calibri"/>
              </a:rPr>
              <a:t> </a:t>
            </a:r>
            <a:r>
              <a:rPr sz="3200" i="1" dirty="0">
                <a:latin typeface="Calibri"/>
                <a:cs typeface="Calibri"/>
              </a:rPr>
              <a:t>of</a:t>
            </a:r>
            <a:r>
              <a:rPr sz="3200" i="1" spc="-85" dirty="0">
                <a:latin typeface="Calibri"/>
                <a:cs typeface="Calibri"/>
              </a:rPr>
              <a:t> </a:t>
            </a:r>
            <a:r>
              <a:rPr sz="3200" i="1" dirty="0">
                <a:latin typeface="Calibri"/>
                <a:cs typeface="Calibri"/>
              </a:rPr>
              <a:t>an</a:t>
            </a:r>
            <a:r>
              <a:rPr sz="3200" i="1" spc="-80" dirty="0">
                <a:latin typeface="Calibri"/>
                <a:cs typeface="Calibri"/>
              </a:rPr>
              <a:t> </a:t>
            </a:r>
            <a:r>
              <a:rPr sz="3200" i="1" dirty="0">
                <a:latin typeface="Calibri"/>
                <a:cs typeface="Calibri"/>
              </a:rPr>
              <a:t>imbalance</a:t>
            </a:r>
            <a:r>
              <a:rPr sz="3200" i="1" spc="-90" dirty="0">
                <a:latin typeface="Calibri"/>
                <a:cs typeface="Calibri"/>
              </a:rPr>
              <a:t> </a:t>
            </a:r>
            <a:r>
              <a:rPr sz="3200" i="1" dirty="0">
                <a:latin typeface="Calibri"/>
                <a:cs typeface="Calibri"/>
              </a:rPr>
              <a:t>of</a:t>
            </a:r>
            <a:r>
              <a:rPr sz="3200" i="1" spc="-85" dirty="0">
                <a:latin typeface="Calibri"/>
                <a:cs typeface="Calibri"/>
              </a:rPr>
              <a:t> </a:t>
            </a:r>
            <a:r>
              <a:rPr sz="3200" i="1" dirty="0">
                <a:latin typeface="Calibri"/>
                <a:cs typeface="Calibri"/>
              </a:rPr>
              <a:t>power</a:t>
            </a:r>
            <a:r>
              <a:rPr sz="3200" i="1" spc="-75" dirty="0">
                <a:latin typeface="Calibri"/>
                <a:cs typeface="Calibri"/>
              </a:rPr>
              <a:t> </a:t>
            </a:r>
            <a:r>
              <a:rPr sz="3200" i="1" dirty="0">
                <a:latin typeface="Calibri"/>
                <a:cs typeface="Calibri"/>
              </a:rPr>
              <a:t>to</a:t>
            </a:r>
            <a:r>
              <a:rPr sz="3200" i="1" spc="-75" dirty="0">
                <a:latin typeface="Calibri"/>
                <a:cs typeface="Calibri"/>
              </a:rPr>
              <a:t> </a:t>
            </a:r>
            <a:r>
              <a:rPr sz="3200" i="1" spc="-10" dirty="0">
                <a:latin typeface="Calibri"/>
                <a:cs typeface="Calibri"/>
              </a:rPr>
              <a:t>coerce, manipulate</a:t>
            </a:r>
            <a:r>
              <a:rPr sz="3200" i="1" spc="-50" dirty="0">
                <a:latin typeface="Calibri"/>
                <a:cs typeface="Calibri"/>
              </a:rPr>
              <a:t> </a:t>
            </a:r>
            <a:r>
              <a:rPr sz="3200" i="1" dirty="0">
                <a:latin typeface="Calibri"/>
                <a:cs typeface="Calibri"/>
              </a:rPr>
              <a:t>or</a:t>
            </a:r>
            <a:r>
              <a:rPr sz="3200" i="1" spc="-45" dirty="0">
                <a:latin typeface="Calibri"/>
                <a:cs typeface="Calibri"/>
              </a:rPr>
              <a:t> </a:t>
            </a:r>
            <a:r>
              <a:rPr sz="3200" i="1" dirty="0">
                <a:latin typeface="Calibri"/>
                <a:cs typeface="Calibri"/>
              </a:rPr>
              <a:t>deceive</a:t>
            </a:r>
            <a:r>
              <a:rPr sz="3200" i="1" spc="-40" dirty="0">
                <a:latin typeface="Calibri"/>
                <a:cs typeface="Calibri"/>
              </a:rPr>
              <a:t> </a:t>
            </a:r>
            <a:r>
              <a:rPr sz="3200" i="1" dirty="0">
                <a:latin typeface="Calibri"/>
                <a:cs typeface="Calibri"/>
              </a:rPr>
              <a:t>a</a:t>
            </a:r>
            <a:r>
              <a:rPr sz="3200" i="1" spc="-45" dirty="0">
                <a:latin typeface="Calibri"/>
                <a:cs typeface="Calibri"/>
              </a:rPr>
              <a:t> </a:t>
            </a:r>
            <a:r>
              <a:rPr sz="3200" i="1" dirty="0">
                <a:latin typeface="Calibri"/>
                <a:cs typeface="Calibri"/>
              </a:rPr>
              <a:t>child</a:t>
            </a:r>
            <a:r>
              <a:rPr sz="3200" i="1" spc="-50" dirty="0">
                <a:latin typeface="Calibri"/>
                <a:cs typeface="Calibri"/>
              </a:rPr>
              <a:t> </a:t>
            </a:r>
            <a:r>
              <a:rPr sz="3200" i="1" dirty="0">
                <a:latin typeface="Calibri"/>
                <a:cs typeface="Calibri"/>
              </a:rPr>
              <a:t>or</a:t>
            </a:r>
            <a:r>
              <a:rPr sz="3200" i="1" spc="-50" dirty="0">
                <a:latin typeface="Calibri"/>
                <a:cs typeface="Calibri"/>
              </a:rPr>
              <a:t> </a:t>
            </a:r>
            <a:r>
              <a:rPr sz="3200" i="1" dirty="0">
                <a:latin typeface="Calibri"/>
                <a:cs typeface="Calibri"/>
              </a:rPr>
              <a:t>young</a:t>
            </a:r>
            <a:r>
              <a:rPr sz="3200" i="1" spc="-50" dirty="0">
                <a:latin typeface="Calibri"/>
                <a:cs typeface="Calibri"/>
              </a:rPr>
              <a:t> </a:t>
            </a:r>
            <a:r>
              <a:rPr sz="3200" i="1" dirty="0">
                <a:latin typeface="Calibri"/>
                <a:cs typeface="Calibri"/>
              </a:rPr>
              <a:t>person</a:t>
            </a:r>
            <a:r>
              <a:rPr sz="3200" i="1" spc="-45" dirty="0">
                <a:latin typeface="Calibri"/>
                <a:cs typeface="Calibri"/>
              </a:rPr>
              <a:t> </a:t>
            </a:r>
            <a:r>
              <a:rPr sz="3200" i="1" dirty="0">
                <a:latin typeface="Calibri"/>
                <a:cs typeface="Calibri"/>
              </a:rPr>
              <a:t>under</a:t>
            </a:r>
            <a:r>
              <a:rPr sz="3200" i="1" spc="-50" dirty="0">
                <a:latin typeface="Calibri"/>
                <a:cs typeface="Calibri"/>
              </a:rPr>
              <a:t> </a:t>
            </a:r>
            <a:r>
              <a:rPr sz="3200" i="1" dirty="0">
                <a:latin typeface="Calibri"/>
                <a:cs typeface="Calibri"/>
              </a:rPr>
              <a:t>the</a:t>
            </a:r>
            <a:r>
              <a:rPr sz="3200" i="1" spc="-35" dirty="0">
                <a:latin typeface="Calibri"/>
                <a:cs typeface="Calibri"/>
              </a:rPr>
              <a:t> </a:t>
            </a:r>
            <a:r>
              <a:rPr sz="3200" i="1" dirty="0">
                <a:latin typeface="Calibri"/>
                <a:cs typeface="Calibri"/>
              </a:rPr>
              <a:t>age</a:t>
            </a:r>
            <a:r>
              <a:rPr sz="3200" i="1" spc="-45" dirty="0">
                <a:latin typeface="Calibri"/>
                <a:cs typeface="Calibri"/>
              </a:rPr>
              <a:t> </a:t>
            </a:r>
            <a:r>
              <a:rPr sz="3200" i="1" dirty="0">
                <a:latin typeface="Calibri"/>
                <a:cs typeface="Calibri"/>
              </a:rPr>
              <a:t>of</a:t>
            </a:r>
            <a:r>
              <a:rPr sz="3200" i="1" spc="-55" dirty="0">
                <a:latin typeface="Calibri"/>
                <a:cs typeface="Calibri"/>
              </a:rPr>
              <a:t> </a:t>
            </a:r>
            <a:r>
              <a:rPr sz="3200" i="1" dirty="0">
                <a:latin typeface="Calibri"/>
                <a:cs typeface="Calibri"/>
              </a:rPr>
              <a:t>18</a:t>
            </a:r>
            <a:r>
              <a:rPr sz="3200" i="1" spc="-30" dirty="0">
                <a:latin typeface="Calibri"/>
                <a:cs typeface="Calibri"/>
              </a:rPr>
              <a:t> </a:t>
            </a:r>
            <a:r>
              <a:rPr sz="3200" i="1" spc="-20" dirty="0">
                <a:latin typeface="Calibri"/>
                <a:cs typeface="Calibri"/>
              </a:rPr>
              <a:t>into</a:t>
            </a:r>
            <a:r>
              <a:rPr sz="3200" i="1" spc="700" dirty="0">
                <a:latin typeface="Calibri"/>
                <a:cs typeface="Calibri"/>
              </a:rPr>
              <a:t> </a:t>
            </a:r>
            <a:r>
              <a:rPr sz="3200" i="1" spc="-10" dirty="0">
                <a:latin typeface="Calibri"/>
                <a:cs typeface="Calibri"/>
              </a:rPr>
              <a:t>sexual</a:t>
            </a:r>
            <a:r>
              <a:rPr sz="3200" i="1" spc="-80" dirty="0">
                <a:latin typeface="Calibri"/>
                <a:cs typeface="Calibri"/>
              </a:rPr>
              <a:t> </a:t>
            </a:r>
            <a:r>
              <a:rPr sz="3200" i="1" dirty="0">
                <a:latin typeface="Calibri"/>
                <a:cs typeface="Calibri"/>
              </a:rPr>
              <a:t>activity</a:t>
            </a:r>
            <a:r>
              <a:rPr sz="3200" i="1" spc="-70" dirty="0">
                <a:latin typeface="Calibri"/>
                <a:cs typeface="Calibri"/>
              </a:rPr>
              <a:t> </a:t>
            </a:r>
            <a:endParaRPr lang="en-GB" sz="3200" i="1" spc="-70" dirty="0">
              <a:latin typeface="Calibri"/>
              <a:cs typeface="Calibri"/>
            </a:endParaRPr>
          </a:p>
          <a:p>
            <a:pPr marL="12700" marR="5080" algn="just">
              <a:lnSpc>
                <a:spcPct val="90000"/>
              </a:lnSpc>
              <a:spcBef>
                <a:spcPts val="430"/>
              </a:spcBef>
            </a:pPr>
            <a:r>
              <a:rPr sz="3200" i="1" dirty="0">
                <a:latin typeface="Calibri"/>
                <a:cs typeface="Calibri"/>
              </a:rPr>
              <a:t>(a)</a:t>
            </a:r>
            <a:r>
              <a:rPr sz="3200" i="1" spc="-80" dirty="0">
                <a:latin typeface="Calibri"/>
                <a:cs typeface="Calibri"/>
              </a:rPr>
              <a:t> </a:t>
            </a:r>
            <a:r>
              <a:rPr sz="3200" i="1" dirty="0">
                <a:latin typeface="Calibri"/>
                <a:cs typeface="Calibri"/>
              </a:rPr>
              <a:t>in</a:t>
            </a:r>
            <a:r>
              <a:rPr sz="3200" i="1" spc="-80" dirty="0">
                <a:latin typeface="Calibri"/>
                <a:cs typeface="Calibri"/>
              </a:rPr>
              <a:t> </a:t>
            </a:r>
            <a:r>
              <a:rPr sz="3200" i="1" spc="-10" dirty="0">
                <a:latin typeface="Calibri"/>
                <a:cs typeface="Calibri"/>
              </a:rPr>
              <a:t>exchange</a:t>
            </a:r>
            <a:r>
              <a:rPr sz="3200" i="1" spc="-75" dirty="0">
                <a:latin typeface="Calibri"/>
                <a:cs typeface="Calibri"/>
              </a:rPr>
              <a:t> </a:t>
            </a:r>
            <a:r>
              <a:rPr sz="3200" i="1" dirty="0">
                <a:latin typeface="Calibri"/>
                <a:cs typeface="Calibri"/>
              </a:rPr>
              <a:t>for</a:t>
            </a:r>
            <a:r>
              <a:rPr sz="3200" i="1" spc="-80" dirty="0">
                <a:latin typeface="Calibri"/>
                <a:cs typeface="Calibri"/>
              </a:rPr>
              <a:t> </a:t>
            </a:r>
            <a:r>
              <a:rPr sz="3200" i="1" dirty="0">
                <a:latin typeface="Calibri"/>
                <a:cs typeface="Calibri"/>
              </a:rPr>
              <a:t>something</a:t>
            </a:r>
            <a:r>
              <a:rPr sz="3200" i="1" spc="-75" dirty="0">
                <a:latin typeface="Calibri"/>
                <a:cs typeface="Calibri"/>
              </a:rPr>
              <a:t> </a:t>
            </a:r>
            <a:r>
              <a:rPr sz="3200" i="1" dirty="0">
                <a:latin typeface="Calibri"/>
                <a:cs typeface="Calibri"/>
              </a:rPr>
              <a:t>the</a:t>
            </a:r>
            <a:r>
              <a:rPr sz="3200" i="1" spc="-75" dirty="0">
                <a:latin typeface="Calibri"/>
                <a:cs typeface="Calibri"/>
              </a:rPr>
              <a:t> </a:t>
            </a:r>
            <a:r>
              <a:rPr sz="3200" i="1" dirty="0">
                <a:latin typeface="Calibri"/>
                <a:cs typeface="Calibri"/>
              </a:rPr>
              <a:t>victim</a:t>
            </a:r>
            <a:r>
              <a:rPr sz="3200" i="1" spc="-70" dirty="0">
                <a:latin typeface="Calibri"/>
                <a:cs typeface="Calibri"/>
              </a:rPr>
              <a:t> </a:t>
            </a:r>
            <a:r>
              <a:rPr sz="3200" i="1" dirty="0">
                <a:latin typeface="Calibri"/>
                <a:cs typeface="Calibri"/>
              </a:rPr>
              <a:t>needs</a:t>
            </a:r>
            <a:r>
              <a:rPr sz="3200" i="1" spc="-60" dirty="0">
                <a:latin typeface="Calibri"/>
                <a:cs typeface="Calibri"/>
              </a:rPr>
              <a:t> </a:t>
            </a:r>
            <a:r>
              <a:rPr sz="3200" i="1" dirty="0">
                <a:latin typeface="Calibri"/>
                <a:cs typeface="Calibri"/>
              </a:rPr>
              <a:t>or</a:t>
            </a:r>
            <a:r>
              <a:rPr sz="3200" i="1" spc="-80" dirty="0">
                <a:latin typeface="Calibri"/>
                <a:cs typeface="Calibri"/>
              </a:rPr>
              <a:t> </a:t>
            </a:r>
            <a:r>
              <a:rPr sz="3200" i="1" dirty="0">
                <a:latin typeface="Calibri"/>
                <a:cs typeface="Calibri"/>
              </a:rPr>
              <a:t>wants,</a:t>
            </a:r>
            <a:r>
              <a:rPr sz="3200" i="1" spc="-75" dirty="0">
                <a:latin typeface="Calibri"/>
                <a:cs typeface="Calibri"/>
              </a:rPr>
              <a:t> </a:t>
            </a:r>
            <a:r>
              <a:rPr sz="3200" i="1" spc="-20" dirty="0">
                <a:latin typeface="Calibri"/>
                <a:cs typeface="Calibri"/>
              </a:rPr>
              <a:t>and/ </a:t>
            </a:r>
            <a:r>
              <a:rPr sz="3200" i="1" dirty="0">
                <a:latin typeface="Calibri"/>
                <a:cs typeface="Calibri"/>
              </a:rPr>
              <a:t>or</a:t>
            </a:r>
            <a:r>
              <a:rPr sz="3200" i="1" spc="-70" dirty="0">
                <a:latin typeface="Calibri"/>
                <a:cs typeface="Calibri"/>
              </a:rPr>
              <a:t> </a:t>
            </a:r>
            <a:endParaRPr lang="en-GB" sz="3200" i="1" spc="-70" dirty="0">
              <a:latin typeface="Calibri"/>
              <a:cs typeface="Calibri"/>
            </a:endParaRPr>
          </a:p>
          <a:p>
            <a:pPr marL="12700" marR="5080" algn="just">
              <a:lnSpc>
                <a:spcPct val="90000"/>
              </a:lnSpc>
              <a:spcBef>
                <a:spcPts val="430"/>
              </a:spcBef>
            </a:pPr>
            <a:r>
              <a:rPr sz="3200" i="1" dirty="0">
                <a:latin typeface="Calibri"/>
                <a:cs typeface="Calibri"/>
              </a:rPr>
              <a:t>(b)</a:t>
            </a:r>
            <a:r>
              <a:rPr sz="3200" i="1" spc="-65" dirty="0">
                <a:latin typeface="Calibri"/>
                <a:cs typeface="Calibri"/>
              </a:rPr>
              <a:t> </a:t>
            </a:r>
            <a:r>
              <a:rPr sz="3200" i="1" dirty="0">
                <a:latin typeface="Calibri"/>
                <a:cs typeface="Calibri"/>
              </a:rPr>
              <a:t>for</a:t>
            </a:r>
            <a:r>
              <a:rPr sz="3200" i="1" spc="-65" dirty="0">
                <a:latin typeface="Calibri"/>
                <a:cs typeface="Calibri"/>
              </a:rPr>
              <a:t> </a:t>
            </a:r>
            <a:r>
              <a:rPr sz="3200" i="1" dirty="0">
                <a:latin typeface="Calibri"/>
                <a:cs typeface="Calibri"/>
              </a:rPr>
              <a:t>the</a:t>
            </a:r>
            <a:r>
              <a:rPr sz="3200" i="1" spc="-70" dirty="0">
                <a:latin typeface="Calibri"/>
                <a:cs typeface="Calibri"/>
              </a:rPr>
              <a:t> </a:t>
            </a:r>
            <a:r>
              <a:rPr sz="3200" i="1" dirty="0">
                <a:latin typeface="Calibri"/>
                <a:cs typeface="Calibri"/>
              </a:rPr>
              <a:t>financial</a:t>
            </a:r>
            <a:r>
              <a:rPr sz="3200" i="1" spc="-65" dirty="0">
                <a:latin typeface="Calibri"/>
                <a:cs typeface="Calibri"/>
              </a:rPr>
              <a:t> </a:t>
            </a:r>
            <a:r>
              <a:rPr sz="3200" i="1" spc="-10" dirty="0">
                <a:latin typeface="Calibri"/>
                <a:cs typeface="Calibri"/>
              </a:rPr>
              <a:t>advantage</a:t>
            </a:r>
            <a:r>
              <a:rPr sz="3200" i="1" spc="-80" dirty="0">
                <a:latin typeface="Calibri"/>
                <a:cs typeface="Calibri"/>
              </a:rPr>
              <a:t> </a:t>
            </a:r>
            <a:r>
              <a:rPr sz="3200" i="1" dirty="0">
                <a:latin typeface="Calibri"/>
                <a:cs typeface="Calibri"/>
              </a:rPr>
              <a:t>or</a:t>
            </a:r>
            <a:r>
              <a:rPr sz="3200" i="1" spc="-70" dirty="0">
                <a:latin typeface="Calibri"/>
                <a:cs typeface="Calibri"/>
              </a:rPr>
              <a:t> </a:t>
            </a:r>
            <a:r>
              <a:rPr sz="3200" i="1" dirty="0">
                <a:latin typeface="Calibri"/>
                <a:cs typeface="Calibri"/>
              </a:rPr>
              <a:t>increased</a:t>
            </a:r>
            <a:r>
              <a:rPr sz="3200" i="1" spc="-70" dirty="0">
                <a:latin typeface="Calibri"/>
                <a:cs typeface="Calibri"/>
              </a:rPr>
              <a:t> </a:t>
            </a:r>
            <a:r>
              <a:rPr sz="3200" i="1" dirty="0">
                <a:latin typeface="Calibri"/>
                <a:cs typeface="Calibri"/>
              </a:rPr>
              <a:t>status</a:t>
            </a:r>
            <a:r>
              <a:rPr sz="3200" i="1" spc="-70" dirty="0">
                <a:latin typeface="Calibri"/>
                <a:cs typeface="Calibri"/>
              </a:rPr>
              <a:t> </a:t>
            </a:r>
            <a:r>
              <a:rPr sz="3200" i="1" dirty="0">
                <a:latin typeface="Calibri"/>
                <a:cs typeface="Calibri"/>
              </a:rPr>
              <a:t>of</a:t>
            </a:r>
            <a:r>
              <a:rPr sz="3200" i="1" spc="-70" dirty="0">
                <a:latin typeface="Calibri"/>
                <a:cs typeface="Calibri"/>
              </a:rPr>
              <a:t> </a:t>
            </a:r>
            <a:r>
              <a:rPr sz="3200" i="1" dirty="0">
                <a:latin typeface="Calibri"/>
                <a:cs typeface="Calibri"/>
              </a:rPr>
              <a:t>the</a:t>
            </a:r>
            <a:r>
              <a:rPr sz="3200" i="1" spc="-60" dirty="0">
                <a:latin typeface="Calibri"/>
                <a:cs typeface="Calibri"/>
              </a:rPr>
              <a:t> </a:t>
            </a:r>
            <a:r>
              <a:rPr sz="3200" i="1" spc="-10" dirty="0">
                <a:latin typeface="Calibri"/>
                <a:cs typeface="Calibri"/>
              </a:rPr>
              <a:t>perpetrator</a:t>
            </a:r>
            <a:r>
              <a:rPr sz="3200" i="1" spc="-55" dirty="0">
                <a:latin typeface="Calibri"/>
                <a:cs typeface="Calibri"/>
              </a:rPr>
              <a:t> </a:t>
            </a:r>
            <a:r>
              <a:rPr sz="3200" i="1" spc="-25" dirty="0">
                <a:latin typeface="Calibri"/>
                <a:cs typeface="Calibri"/>
              </a:rPr>
              <a:t>or </a:t>
            </a:r>
            <a:r>
              <a:rPr sz="3200" i="1" spc="-35" dirty="0">
                <a:latin typeface="Calibri"/>
                <a:cs typeface="Calibri"/>
              </a:rPr>
              <a:t>facilitator.</a:t>
            </a:r>
            <a:r>
              <a:rPr sz="3200" i="1" spc="-70" dirty="0">
                <a:latin typeface="Calibri"/>
                <a:cs typeface="Calibri"/>
              </a:rPr>
              <a:t> </a:t>
            </a:r>
            <a:endParaRPr lang="en-GB" sz="3200" i="1" spc="-70" dirty="0">
              <a:latin typeface="Calibri"/>
              <a:cs typeface="Calibri"/>
            </a:endParaRPr>
          </a:p>
          <a:p>
            <a:pPr marL="12700" marR="5080" algn="just">
              <a:lnSpc>
                <a:spcPct val="90000"/>
              </a:lnSpc>
              <a:spcBef>
                <a:spcPts val="430"/>
              </a:spcBef>
            </a:pPr>
            <a:r>
              <a:rPr sz="3200" i="1" dirty="0">
                <a:latin typeface="Calibri"/>
                <a:cs typeface="Calibri"/>
              </a:rPr>
              <a:t>The</a:t>
            </a:r>
            <a:r>
              <a:rPr sz="3200" i="1" spc="-60" dirty="0">
                <a:latin typeface="Calibri"/>
                <a:cs typeface="Calibri"/>
              </a:rPr>
              <a:t> </a:t>
            </a:r>
            <a:r>
              <a:rPr sz="3200" i="1" dirty="0">
                <a:latin typeface="Calibri"/>
                <a:cs typeface="Calibri"/>
              </a:rPr>
              <a:t>victim</a:t>
            </a:r>
            <a:r>
              <a:rPr sz="3200" i="1" spc="-60" dirty="0">
                <a:latin typeface="Calibri"/>
                <a:cs typeface="Calibri"/>
              </a:rPr>
              <a:t> </a:t>
            </a:r>
            <a:r>
              <a:rPr sz="3200" i="1" dirty="0">
                <a:latin typeface="Calibri"/>
                <a:cs typeface="Calibri"/>
              </a:rPr>
              <a:t>may</a:t>
            </a:r>
            <a:r>
              <a:rPr sz="3200" i="1" spc="-50" dirty="0">
                <a:latin typeface="Calibri"/>
                <a:cs typeface="Calibri"/>
              </a:rPr>
              <a:t> </a:t>
            </a:r>
            <a:r>
              <a:rPr sz="3200" i="1" dirty="0">
                <a:latin typeface="Calibri"/>
                <a:cs typeface="Calibri"/>
              </a:rPr>
              <a:t>have</a:t>
            </a:r>
            <a:r>
              <a:rPr sz="3200" i="1" spc="-60" dirty="0">
                <a:latin typeface="Calibri"/>
                <a:cs typeface="Calibri"/>
              </a:rPr>
              <a:t> </a:t>
            </a:r>
            <a:r>
              <a:rPr sz="3200" i="1" dirty="0">
                <a:latin typeface="Calibri"/>
                <a:cs typeface="Calibri"/>
              </a:rPr>
              <a:t>been</a:t>
            </a:r>
            <a:r>
              <a:rPr sz="3200" i="1" spc="-50" dirty="0">
                <a:latin typeface="Calibri"/>
                <a:cs typeface="Calibri"/>
              </a:rPr>
              <a:t> </a:t>
            </a:r>
            <a:r>
              <a:rPr sz="3200" i="1" spc="-10" dirty="0">
                <a:latin typeface="Calibri"/>
                <a:cs typeface="Calibri"/>
              </a:rPr>
              <a:t>sexually</a:t>
            </a:r>
            <a:r>
              <a:rPr sz="3200" i="1" spc="-65" dirty="0">
                <a:latin typeface="Calibri"/>
                <a:cs typeface="Calibri"/>
              </a:rPr>
              <a:t> </a:t>
            </a:r>
            <a:r>
              <a:rPr sz="3200" i="1" spc="-10" dirty="0">
                <a:latin typeface="Calibri"/>
                <a:cs typeface="Calibri"/>
              </a:rPr>
              <a:t>exploited</a:t>
            </a:r>
            <a:r>
              <a:rPr sz="3200" i="1" spc="-70" dirty="0">
                <a:latin typeface="Calibri"/>
                <a:cs typeface="Calibri"/>
              </a:rPr>
              <a:t> </a:t>
            </a:r>
            <a:r>
              <a:rPr sz="3200" i="1" dirty="0">
                <a:latin typeface="Calibri"/>
                <a:cs typeface="Calibri"/>
              </a:rPr>
              <a:t>even</a:t>
            </a:r>
            <a:r>
              <a:rPr sz="3200" i="1" spc="-55" dirty="0">
                <a:latin typeface="Calibri"/>
                <a:cs typeface="Calibri"/>
              </a:rPr>
              <a:t> </a:t>
            </a:r>
            <a:r>
              <a:rPr sz="3200" i="1" dirty="0">
                <a:latin typeface="Calibri"/>
                <a:cs typeface="Calibri"/>
              </a:rPr>
              <a:t>if</a:t>
            </a:r>
            <a:r>
              <a:rPr sz="3200" i="1" spc="-70" dirty="0">
                <a:latin typeface="Calibri"/>
                <a:cs typeface="Calibri"/>
              </a:rPr>
              <a:t> </a:t>
            </a:r>
            <a:r>
              <a:rPr sz="3200" i="1" dirty="0">
                <a:latin typeface="Calibri"/>
                <a:cs typeface="Calibri"/>
              </a:rPr>
              <a:t>the</a:t>
            </a:r>
            <a:r>
              <a:rPr sz="3200" i="1" spc="-60" dirty="0">
                <a:latin typeface="Calibri"/>
                <a:cs typeface="Calibri"/>
              </a:rPr>
              <a:t> </a:t>
            </a:r>
            <a:r>
              <a:rPr sz="3200" i="1" spc="-10" dirty="0">
                <a:latin typeface="Calibri"/>
                <a:cs typeface="Calibri"/>
              </a:rPr>
              <a:t>sexual </a:t>
            </a:r>
            <a:r>
              <a:rPr sz="3200" i="1" dirty="0">
                <a:latin typeface="Calibri"/>
                <a:cs typeface="Calibri"/>
              </a:rPr>
              <a:t>activity</a:t>
            </a:r>
            <a:r>
              <a:rPr sz="3200" i="1" spc="-75" dirty="0">
                <a:latin typeface="Calibri"/>
                <a:cs typeface="Calibri"/>
              </a:rPr>
              <a:t> </a:t>
            </a:r>
            <a:r>
              <a:rPr sz="3200" i="1" dirty="0">
                <a:latin typeface="Calibri"/>
                <a:cs typeface="Calibri"/>
              </a:rPr>
              <a:t>appears</a:t>
            </a:r>
            <a:r>
              <a:rPr sz="3200" i="1" spc="-80" dirty="0">
                <a:latin typeface="Calibri"/>
                <a:cs typeface="Calibri"/>
              </a:rPr>
              <a:t> </a:t>
            </a:r>
            <a:r>
              <a:rPr sz="3200" i="1" spc="-10" dirty="0">
                <a:latin typeface="Calibri"/>
                <a:cs typeface="Calibri"/>
              </a:rPr>
              <a:t>consensual.</a:t>
            </a:r>
            <a:r>
              <a:rPr sz="3200" i="1" spc="-85" dirty="0">
                <a:latin typeface="Calibri"/>
                <a:cs typeface="Calibri"/>
              </a:rPr>
              <a:t> </a:t>
            </a:r>
            <a:r>
              <a:rPr sz="3200" i="1" dirty="0">
                <a:latin typeface="Calibri"/>
                <a:cs typeface="Calibri"/>
              </a:rPr>
              <a:t>Child</a:t>
            </a:r>
            <a:r>
              <a:rPr sz="3200" i="1" spc="-80" dirty="0">
                <a:latin typeface="Calibri"/>
                <a:cs typeface="Calibri"/>
              </a:rPr>
              <a:t> </a:t>
            </a:r>
            <a:r>
              <a:rPr sz="3200" i="1" spc="-10" dirty="0">
                <a:latin typeface="Calibri"/>
                <a:cs typeface="Calibri"/>
              </a:rPr>
              <a:t>sexual</a:t>
            </a:r>
            <a:r>
              <a:rPr sz="3200" i="1" spc="-75" dirty="0">
                <a:latin typeface="Calibri"/>
                <a:cs typeface="Calibri"/>
              </a:rPr>
              <a:t> </a:t>
            </a:r>
            <a:r>
              <a:rPr sz="3200" i="1" spc="-20" dirty="0">
                <a:latin typeface="Calibri"/>
                <a:cs typeface="Calibri"/>
              </a:rPr>
              <a:t>exploitation</a:t>
            </a:r>
            <a:r>
              <a:rPr sz="3200" i="1" spc="-80" dirty="0">
                <a:latin typeface="Calibri"/>
                <a:cs typeface="Calibri"/>
              </a:rPr>
              <a:t> </a:t>
            </a:r>
            <a:r>
              <a:rPr sz="3200" i="1" dirty="0">
                <a:latin typeface="Calibri"/>
                <a:cs typeface="Calibri"/>
              </a:rPr>
              <a:t>does</a:t>
            </a:r>
            <a:r>
              <a:rPr sz="3200" i="1" spc="-75" dirty="0">
                <a:latin typeface="Calibri"/>
                <a:cs typeface="Calibri"/>
              </a:rPr>
              <a:t> </a:t>
            </a:r>
            <a:r>
              <a:rPr sz="3200" i="1" dirty="0">
                <a:latin typeface="Calibri"/>
                <a:cs typeface="Calibri"/>
              </a:rPr>
              <a:t>not</a:t>
            </a:r>
            <a:r>
              <a:rPr sz="3200" i="1" spc="-80" dirty="0">
                <a:latin typeface="Calibri"/>
                <a:cs typeface="Calibri"/>
              </a:rPr>
              <a:t> </a:t>
            </a:r>
            <a:r>
              <a:rPr sz="3200" i="1" dirty="0">
                <a:latin typeface="Calibri"/>
                <a:cs typeface="Calibri"/>
              </a:rPr>
              <a:t>always</a:t>
            </a:r>
            <a:r>
              <a:rPr sz="3200" i="1" spc="-80" dirty="0">
                <a:latin typeface="Calibri"/>
                <a:cs typeface="Calibri"/>
              </a:rPr>
              <a:t> </a:t>
            </a:r>
            <a:r>
              <a:rPr sz="3200" i="1" spc="-10" dirty="0">
                <a:latin typeface="Calibri"/>
                <a:cs typeface="Calibri"/>
              </a:rPr>
              <a:t>involve physical</a:t>
            </a:r>
            <a:r>
              <a:rPr sz="3200" i="1" spc="-75" dirty="0">
                <a:latin typeface="Calibri"/>
                <a:cs typeface="Calibri"/>
              </a:rPr>
              <a:t> </a:t>
            </a:r>
            <a:r>
              <a:rPr sz="3200" i="1" spc="-10" dirty="0">
                <a:latin typeface="Calibri"/>
                <a:cs typeface="Calibri"/>
              </a:rPr>
              <a:t>contact;</a:t>
            </a:r>
            <a:r>
              <a:rPr sz="3200" i="1" spc="-65" dirty="0">
                <a:latin typeface="Calibri"/>
                <a:cs typeface="Calibri"/>
              </a:rPr>
              <a:t> </a:t>
            </a:r>
            <a:r>
              <a:rPr sz="3200" i="1" dirty="0">
                <a:latin typeface="Calibri"/>
                <a:cs typeface="Calibri"/>
              </a:rPr>
              <a:t>it</a:t>
            </a:r>
            <a:r>
              <a:rPr sz="3200" i="1" spc="-55" dirty="0">
                <a:latin typeface="Calibri"/>
                <a:cs typeface="Calibri"/>
              </a:rPr>
              <a:t> </a:t>
            </a:r>
            <a:r>
              <a:rPr sz="3200" i="1" dirty="0">
                <a:latin typeface="Calibri"/>
                <a:cs typeface="Calibri"/>
              </a:rPr>
              <a:t>can</a:t>
            </a:r>
            <a:r>
              <a:rPr sz="3200" i="1" spc="-55" dirty="0">
                <a:latin typeface="Calibri"/>
                <a:cs typeface="Calibri"/>
              </a:rPr>
              <a:t> </a:t>
            </a:r>
            <a:r>
              <a:rPr sz="3200" i="1" dirty="0">
                <a:latin typeface="Calibri"/>
                <a:cs typeface="Calibri"/>
              </a:rPr>
              <a:t>also</a:t>
            </a:r>
            <a:r>
              <a:rPr sz="3200" i="1" spc="-60" dirty="0">
                <a:latin typeface="Calibri"/>
                <a:cs typeface="Calibri"/>
              </a:rPr>
              <a:t> </a:t>
            </a:r>
            <a:r>
              <a:rPr sz="3200" i="1" dirty="0">
                <a:latin typeface="Calibri"/>
                <a:cs typeface="Calibri"/>
              </a:rPr>
              <a:t>occur</a:t>
            </a:r>
            <a:r>
              <a:rPr sz="3200" i="1" spc="-60" dirty="0">
                <a:latin typeface="Calibri"/>
                <a:cs typeface="Calibri"/>
              </a:rPr>
              <a:t> </a:t>
            </a:r>
            <a:r>
              <a:rPr sz="3200" i="1" dirty="0">
                <a:latin typeface="Calibri"/>
                <a:cs typeface="Calibri"/>
              </a:rPr>
              <a:t>through</a:t>
            </a:r>
            <a:r>
              <a:rPr sz="3200" i="1" spc="-70" dirty="0">
                <a:latin typeface="Calibri"/>
                <a:cs typeface="Calibri"/>
              </a:rPr>
              <a:t> </a:t>
            </a:r>
            <a:r>
              <a:rPr sz="3200" i="1" dirty="0">
                <a:latin typeface="Calibri"/>
                <a:cs typeface="Calibri"/>
              </a:rPr>
              <a:t>the</a:t>
            </a:r>
            <a:r>
              <a:rPr sz="3200" i="1" spc="-55" dirty="0">
                <a:latin typeface="Calibri"/>
                <a:cs typeface="Calibri"/>
              </a:rPr>
              <a:t> </a:t>
            </a:r>
            <a:r>
              <a:rPr sz="3200" i="1" dirty="0">
                <a:latin typeface="Calibri"/>
                <a:cs typeface="Calibri"/>
              </a:rPr>
              <a:t>use</a:t>
            </a:r>
            <a:r>
              <a:rPr sz="3200" i="1" spc="-60" dirty="0">
                <a:latin typeface="Calibri"/>
                <a:cs typeface="Calibri"/>
              </a:rPr>
              <a:t> </a:t>
            </a:r>
            <a:r>
              <a:rPr sz="3200" i="1" dirty="0">
                <a:latin typeface="Calibri"/>
                <a:cs typeface="Calibri"/>
              </a:rPr>
              <a:t>of</a:t>
            </a:r>
            <a:r>
              <a:rPr sz="3200" i="1" spc="-70" dirty="0">
                <a:latin typeface="Calibri"/>
                <a:cs typeface="Calibri"/>
              </a:rPr>
              <a:t> </a:t>
            </a:r>
            <a:r>
              <a:rPr sz="3200" i="1" spc="-10" dirty="0">
                <a:latin typeface="Calibri"/>
                <a:cs typeface="Calibri"/>
              </a:rPr>
              <a:t>technology.</a:t>
            </a:r>
            <a:endParaRPr sz="3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45089" cy="9753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2622" y="1640635"/>
            <a:ext cx="3413760" cy="6344765"/>
          </a:xfrm>
        </p:spPr>
        <p:txBody>
          <a:bodyPr>
            <a:normAutofit/>
          </a:bodyPr>
          <a:lstStyle/>
          <a:p>
            <a:r>
              <a:rPr lang="en-GB" b="1">
                <a:solidFill>
                  <a:srgbClr val="FFFFFF"/>
                </a:solidFill>
              </a:rPr>
              <a:t>Case Study Three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53762" y="3492236"/>
            <a:ext cx="4355662" cy="580754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4743795" y="841022"/>
            <a:ext cx="7366923" cy="7943992"/>
          </a:xfrm>
        </p:spPr>
        <p:txBody>
          <a:bodyPr anchor="ctr">
            <a:normAutofit/>
          </a:bodyPr>
          <a:lstStyle/>
          <a:p>
            <a:pPr>
              <a:lnSpc>
                <a:spcPct val="90000"/>
              </a:lnSpc>
              <a:spcAft>
                <a:spcPts val="600"/>
              </a:spcAft>
            </a:pPr>
            <a:r>
              <a:rPr lang="en-GB" sz="1300"/>
              <a:t>Concerns have been raised re a 14year old male pupil with ASD in a ‘relationship’ with a 17year old male pupil, suspected to be sexual and concerns are there around CSE.</a:t>
            </a:r>
          </a:p>
          <a:p>
            <a:pPr>
              <a:lnSpc>
                <a:spcPct val="90000"/>
              </a:lnSpc>
              <a:spcAft>
                <a:spcPts val="600"/>
              </a:spcAft>
            </a:pPr>
            <a:r>
              <a:rPr lang="en-GB" sz="1300"/>
              <a:t>The pupil is noted to be spending a lot of time online. His mum has contacted the school to say she is worried about who he is associating with and she has no control over his devices or who he is talking to.</a:t>
            </a:r>
          </a:p>
          <a:p>
            <a:pPr>
              <a:lnSpc>
                <a:spcPct val="90000"/>
              </a:lnSpc>
              <a:spcAft>
                <a:spcPts val="600"/>
              </a:spcAft>
            </a:pPr>
            <a:r>
              <a:rPr lang="en-GB" sz="1300"/>
              <a:t>His mum has managed to check his iPad and concerns are raised over the content he has been looking at and messages to other males which are sexual in nature. It looks as though he has arranged to meet at least one of them a few weeks ago. You are aware that this boy has started to leave school early and his friends have said he is away for spins in his new boyfriend’s car.</a:t>
            </a:r>
          </a:p>
          <a:p>
            <a:pPr>
              <a:lnSpc>
                <a:spcPct val="90000"/>
              </a:lnSpc>
              <a:spcAft>
                <a:spcPts val="600"/>
              </a:spcAft>
            </a:pPr>
            <a:r>
              <a:rPr lang="en-GB" sz="1300"/>
              <a:t> </a:t>
            </a:r>
          </a:p>
          <a:p>
            <a:pPr>
              <a:lnSpc>
                <a:spcPct val="90000"/>
              </a:lnSpc>
              <a:spcAft>
                <a:spcPts val="600"/>
              </a:spcAft>
            </a:pPr>
            <a:r>
              <a:rPr lang="en-GB" sz="1300" b="1" u="sng"/>
              <a:t>Vulnerabilities:</a:t>
            </a:r>
          </a:p>
          <a:p>
            <a:pPr>
              <a:lnSpc>
                <a:spcPct val="90000"/>
              </a:lnSpc>
              <a:spcAft>
                <a:spcPts val="600"/>
              </a:spcAft>
            </a:pPr>
            <a:r>
              <a:rPr lang="en-GB" sz="1300"/>
              <a:t>Sexuality – can he be signposted to support for this?</a:t>
            </a:r>
          </a:p>
          <a:p>
            <a:pPr>
              <a:lnSpc>
                <a:spcPct val="90000"/>
              </a:lnSpc>
              <a:spcAft>
                <a:spcPts val="600"/>
              </a:spcAft>
            </a:pPr>
            <a:r>
              <a:rPr lang="en-GB" sz="1300"/>
              <a:t>Is he/family known previously to SS?</a:t>
            </a:r>
          </a:p>
          <a:p>
            <a:pPr>
              <a:lnSpc>
                <a:spcPct val="90000"/>
              </a:lnSpc>
              <a:spcAft>
                <a:spcPts val="600"/>
              </a:spcAft>
            </a:pPr>
            <a:r>
              <a:rPr lang="en-GB" sz="1300"/>
              <a:t>ASD – YP with disabilities can often be overlooked in terms of CSE</a:t>
            </a:r>
          </a:p>
          <a:p>
            <a:pPr>
              <a:lnSpc>
                <a:spcPct val="90000"/>
              </a:lnSpc>
              <a:spcAft>
                <a:spcPts val="600"/>
              </a:spcAft>
            </a:pPr>
            <a:r>
              <a:rPr lang="en-GB" sz="1300"/>
              <a:t> </a:t>
            </a:r>
          </a:p>
          <a:p>
            <a:pPr>
              <a:lnSpc>
                <a:spcPct val="90000"/>
              </a:lnSpc>
              <a:spcAft>
                <a:spcPts val="600"/>
              </a:spcAft>
            </a:pPr>
            <a:r>
              <a:rPr lang="en-GB" sz="1300" b="1" u="sng"/>
              <a:t>Signs:</a:t>
            </a:r>
          </a:p>
          <a:p>
            <a:pPr>
              <a:lnSpc>
                <a:spcPct val="90000"/>
              </a:lnSpc>
              <a:spcAft>
                <a:spcPts val="600"/>
              </a:spcAft>
            </a:pPr>
            <a:r>
              <a:rPr lang="en-GB" sz="1300"/>
              <a:t>Constantly on the phone/very difficult to separate him from devices</a:t>
            </a:r>
          </a:p>
          <a:p>
            <a:pPr>
              <a:lnSpc>
                <a:spcPct val="90000"/>
              </a:lnSpc>
              <a:spcAft>
                <a:spcPts val="600"/>
              </a:spcAft>
            </a:pPr>
            <a:r>
              <a:rPr lang="en-GB" sz="1300"/>
              <a:t>Mentioning older partners/being out late </a:t>
            </a:r>
          </a:p>
          <a:p>
            <a:pPr>
              <a:lnSpc>
                <a:spcPct val="90000"/>
              </a:lnSpc>
              <a:spcAft>
                <a:spcPts val="600"/>
              </a:spcAft>
            </a:pPr>
            <a:r>
              <a:rPr lang="en-GB" sz="1300"/>
              <a:t>Tiredness – if he is out late at night</a:t>
            </a:r>
          </a:p>
          <a:p>
            <a:pPr>
              <a:lnSpc>
                <a:spcPct val="90000"/>
              </a:lnSpc>
              <a:spcAft>
                <a:spcPts val="600"/>
              </a:spcAft>
            </a:pPr>
            <a:r>
              <a:rPr lang="en-GB" sz="1300"/>
              <a:t>New items which are beyond the normal reach/means of the child and/or their family</a:t>
            </a:r>
          </a:p>
          <a:p>
            <a:pPr>
              <a:lnSpc>
                <a:spcPct val="90000"/>
              </a:lnSpc>
              <a:spcAft>
                <a:spcPts val="600"/>
              </a:spcAft>
            </a:pPr>
            <a:r>
              <a:rPr lang="en-GB" sz="1300"/>
              <a:t> </a:t>
            </a:r>
          </a:p>
          <a:p>
            <a:pPr>
              <a:lnSpc>
                <a:spcPct val="90000"/>
              </a:lnSpc>
              <a:spcAft>
                <a:spcPts val="600"/>
              </a:spcAft>
            </a:pPr>
            <a:r>
              <a:rPr lang="en-GB" sz="1300" b="1" u="sng"/>
              <a:t>Actions:</a:t>
            </a:r>
          </a:p>
          <a:p>
            <a:pPr>
              <a:lnSpc>
                <a:spcPct val="90000"/>
              </a:lnSpc>
              <a:spcAft>
                <a:spcPts val="600"/>
              </a:spcAft>
            </a:pPr>
            <a:r>
              <a:rPr lang="en-GB" sz="1300"/>
              <a:t>Report to Designated Teacher/Deputy DT/line manager make a written record of concerns and actions</a:t>
            </a:r>
          </a:p>
          <a:p>
            <a:pPr>
              <a:lnSpc>
                <a:spcPct val="90000"/>
              </a:lnSpc>
              <a:spcAft>
                <a:spcPts val="600"/>
              </a:spcAft>
            </a:pPr>
            <a:r>
              <a:rPr lang="en-GB" sz="1300"/>
              <a:t>SS referral –  offences identified around sexual communication with a child, possibly also contact offences from meeting males too</a:t>
            </a:r>
          </a:p>
          <a:p>
            <a:pPr>
              <a:lnSpc>
                <a:spcPct val="90000"/>
              </a:lnSpc>
              <a:spcAft>
                <a:spcPts val="600"/>
              </a:spcAft>
            </a:pPr>
            <a:r>
              <a:rPr lang="en-GB" sz="1300"/>
              <a:t>Note all relevant info around names, times, dates, vehicles</a:t>
            </a:r>
          </a:p>
          <a:p>
            <a:pPr>
              <a:lnSpc>
                <a:spcPct val="90000"/>
              </a:lnSpc>
              <a:spcAft>
                <a:spcPts val="600"/>
              </a:spcAft>
            </a:pPr>
            <a:r>
              <a:rPr lang="en-GB" sz="1300"/>
              <a:t>Devices – do teachers have any power/consideration given to removing if they believe there is something evidential on it?</a:t>
            </a:r>
          </a:p>
          <a:p>
            <a:pPr>
              <a:lnSpc>
                <a:spcPct val="90000"/>
              </a:lnSpc>
              <a:spcAft>
                <a:spcPts val="600"/>
              </a:spcAft>
            </a:pPr>
            <a:r>
              <a:rPr lang="en-GB" sz="1300" i="1"/>
              <a:t>Safety and support plan for young person -call CPSS as required</a:t>
            </a:r>
          </a:p>
          <a:p>
            <a:pPr>
              <a:lnSpc>
                <a:spcPct val="90000"/>
              </a:lnSpc>
              <a:spcAft>
                <a:spcPts val="600"/>
              </a:spcAft>
            </a:pPr>
            <a:endParaRPr lang="en-GB" sz="1300" i="1"/>
          </a:p>
          <a:p>
            <a:pPr>
              <a:lnSpc>
                <a:spcPct val="90000"/>
              </a:lnSpc>
              <a:spcAft>
                <a:spcPts val="600"/>
              </a:spcAft>
            </a:pPr>
            <a:endParaRPr lang="en-GB" sz="1300"/>
          </a:p>
        </p:txBody>
      </p:sp>
    </p:spTree>
    <p:extLst>
      <p:ext uri="{BB962C8B-B14F-4D97-AF65-F5344CB8AC3E}">
        <p14:creationId xmlns:p14="http://schemas.microsoft.com/office/powerpoint/2010/main" val="278706466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46455" y="1709238"/>
            <a:ext cx="3942053" cy="5541174"/>
          </a:xfrm>
          <a:prstGeom prst="rect">
            <a:avLst/>
          </a:prstGeom>
        </p:spPr>
        <p:txBody>
          <a:bodyPr vert="horz"/>
          <a:lstStyle>
            <a:lvl1pPr algn="l" defTabSz="457200" rtl="0" eaLnBrk="1" latinLnBrk="0" hangingPunct="1">
              <a:spcBef>
                <a:spcPct val="0"/>
              </a:spcBef>
              <a:buNone/>
              <a:defRPr sz="3600" kern="1200" spc="-150">
                <a:solidFill>
                  <a:schemeClr val="bg1"/>
                </a:solidFill>
                <a:latin typeface="Arial Black"/>
                <a:ea typeface="+mj-ea"/>
                <a:cs typeface="Arial Black"/>
              </a:defRPr>
            </a:lvl1pPr>
          </a:lstStyle>
          <a:p>
            <a:pPr>
              <a:lnSpc>
                <a:spcPts val="6144"/>
              </a:lnSpc>
            </a:pPr>
            <a:r>
              <a:rPr lang="en-US" sz="4551" dirty="0"/>
              <a:t>Operation MAKESAFE</a:t>
            </a:r>
          </a:p>
        </p:txBody>
      </p:sp>
      <p:sp>
        <p:nvSpPr>
          <p:cNvPr id="3" name="Title 1"/>
          <p:cNvSpPr txBox="1">
            <a:spLocks/>
          </p:cNvSpPr>
          <p:nvPr/>
        </p:nvSpPr>
        <p:spPr>
          <a:xfrm>
            <a:off x="796457" y="3644693"/>
            <a:ext cx="11792051" cy="584872"/>
          </a:xfrm>
          <a:prstGeom prst="rect">
            <a:avLst/>
          </a:prstGeom>
        </p:spPr>
        <p:txBody>
          <a:bodyPr vert="horz"/>
          <a:lstStyle>
            <a:lvl1pPr algn="l" defTabSz="457200" rtl="0" eaLnBrk="1" latinLnBrk="0" hangingPunct="1">
              <a:spcBef>
                <a:spcPct val="0"/>
              </a:spcBef>
              <a:buNone/>
              <a:defRPr sz="3600" kern="1200" spc="-150">
                <a:solidFill>
                  <a:schemeClr val="bg1"/>
                </a:solidFill>
                <a:latin typeface="Arial Black"/>
                <a:ea typeface="+mj-ea"/>
                <a:cs typeface="Arial Black"/>
              </a:defRPr>
            </a:lvl1pPr>
          </a:lstStyle>
          <a:p>
            <a:pPr>
              <a:lnSpc>
                <a:spcPts val="4096"/>
              </a:lnSpc>
            </a:pPr>
            <a:endParaRPr lang="en-US" sz="512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35" y="1828800"/>
            <a:ext cx="7849998" cy="6304501"/>
          </a:xfrm>
          <a:prstGeom prst="rect">
            <a:avLst/>
          </a:prstGeom>
        </p:spPr>
      </p:pic>
      <p:pic>
        <p:nvPicPr>
          <p:cNvPr id="7" name="Picture 6"/>
          <p:cNvPicPr>
            <a:picLocks noChangeAspect="1"/>
          </p:cNvPicPr>
          <p:nvPr/>
        </p:nvPicPr>
        <p:blipFill>
          <a:blip r:embed="rId4"/>
          <a:stretch>
            <a:fillRect/>
          </a:stretch>
        </p:blipFill>
        <p:spPr>
          <a:xfrm>
            <a:off x="8850525" y="3937129"/>
            <a:ext cx="3533912" cy="3153377"/>
          </a:xfrm>
          <a:prstGeom prst="rect">
            <a:avLst/>
          </a:prstGeom>
        </p:spPr>
      </p:pic>
      <p:sp>
        <p:nvSpPr>
          <p:cNvPr id="4" name="TextBox 3"/>
          <p:cNvSpPr txBox="1"/>
          <p:nvPr/>
        </p:nvSpPr>
        <p:spPr>
          <a:xfrm>
            <a:off x="1865934" y="304800"/>
            <a:ext cx="10515600" cy="769441"/>
          </a:xfrm>
          <a:prstGeom prst="rect">
            <a:avLst/>
          </a:prstGeom>
          <a:noFill/>
        </p:spPr>
        <p:txBody>
          <a:bodyPr wrap="square" rtlCol="0">
            <a:spAutoFit/>
          </a:bodyPr>
          <a:lstStyle/>
          <a:p>
            <a:r>
              <a:rPr lang="en-GB" sz="4400" b="1" dirty="0"/>
              <a:t>PSNI: ‘OPERATION MAKESAFE’</a:t>
            </a:r>
          </a:p>
        </p:txBody>
      </p:sp>
    </p:spTree>
    <p:extLst>
      <p:ext uri="{BB962C8B-B14F-4D97-AF65-F5344CB8AC3E}">
        <p14:creationId xmlns:p14="http://schemas.microsoft.com/office/powerpoint/2010/main" val="317437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55245" y="6587081"/>
            <a:ext cx="6094308" cy="1669262"/>
          </a:xfrm>
          <a:prstGeom prst="rect">
            <a:avLst/>
          </a:prstGeom>
        </p:spPr>
        <p:txBody>
          <a:bodyPr vert="horz" lIns="91440" tIns="45720" rIns="91440" bIns="45720" rtlCol="0" anchor="t">
            <a:normAutofit/>
          </a:bodyPr>
          <a:lstStyle/>
          <a:p>
            <a:pPr algn="ctr" rtl="0">
              <a:lnSpc>
                <a:spcPct val="90000"/>
              </a:lnSpc>
              <a:spcBef>
                <a:spcPct val="0"/>
              </a:spcBef>
              <a:spcAft>
                <a:spcPts val="600"/>
              </a:spcAft>
            </a:pPr>
            <a:r>
              <a:rPr lang="en-US" sz="5400" b="1" kern="1200" dirty="0">
                <a:solidFill>
                  <a:schemeClr val="bg1"/>
                </a:solidFill>
                <a:latin typeface="+mj-lt"/>
                <a:ea typeface="+mj-ea"/>
                <a:cs typeface="+mj-cs"/>
              </a:rPr>
              <a:t>CSE Boys and Young Men </a:t>
            </a:r>
          </a:p>
          <a:p>
            <a:pPr algn="l" rtl="0">
              <a:lnSpc>
                <a:spcPct val="90000"/>
              </a:lnSpc>
              <a:spcBef>
                <a:spcPct val="0"/>
              </a:spcBef>
              <a:spcAft>
                <a:spcPts val="600"/>
              </a:spcAft>
            </a:pPr>
            <a:endParaRPr lang="en-US" sz="3500" kern="1200" dirty="0">
              <a:solidFill>
                <a:schemeClr val="bg1"/>
              </a:solidFill>
              <a:latin typeface="+mj-lt"/>
              <a:ea typeface="+mj-ea"/>
              <a:cs typeface="+mj-cs"/>
            </a:endParaRPr>
          </a:p>
          <a:p>
            <a:pPr algn="l" rtl="0">
              <a:lnSpc>
                <a:spcPct val="90000"/>
              </a:lnSpc>
              <a:spcBef>
                <a:spcPct val="0"/>
              </a:spcBef>
              <a:spcAft>
                <a:spcPts val="600"/>
              </a:spcAft>
            </a:pPr>
            <a:endParaRPr lang="en-US" sz="3500" kern="1200" dirty="0">
              <a:solidFill>
                <a:schemeClr val="bg1"/>
              </a:solidFill>
              <a:latin typeface="+mj-lt"/>
              <a:ea typeface="+mj-ea"/>
              <a:cs typeface="+mj-cs"/>
            </a:endParaRPr>
          </a:p>
        </p:txBody>
      </p:sp>
      <p:grpSp>
        <p:nvGrpSpPr>
          <p:cNvPr id="14" name="Group 13">
            <a:extLst>
              <a:ext uri="{FF2B5EF4-FFF2-40B4-BE49-F238E27FC236}">
                <a16:creationId xmlns:a16="http://schemas.microsoft.com/office/drawing/2014/main" id="{D4C516A3-38C0-4F58-9700-081CB0D1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3004800" cy="6095871"/>
            <a:chOff x="0" y="1"/>
            <a:chExt cx="12192000" cy="4286159"/>
          </a:xfrm>
          <a:effectLst>
            <a:outerShdw blurRad="381000" dir="5400000" algn="ctr" rotWithShape="0">
              <a:srgbClr val="000000">
                <a:alpha val="10000"/>
              </a:srgbClr>
            </a:outerShdw>
          </a:effectLst>
        </p:grpSpPr>
        <p:grpSp>
          <p:nvGrpSpPr>
            <p:cNvPr id="15" name="Group 14">
              <a:extLst>
                <a:ext uri="{FF2B5EF4-FFF2-40B4-BE49-F238E27FC236}">
                  <a16:creationId xmlns:a16="http://schemas.microsoft.com/office/drawing/2014/main" id="{031B548F-BAE0-4401-9139-6545BCD3C3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12192000" cy="4000975"/>
              <a:chOff x="0" y="1"/>
              <a:chExt cx="12192000" cy="4000975"/>
            </a:xfrm>
          </p:grpSpPr>
          <p:sp>
            <p:nvSpPr>
              <p:cNvPr id="19" name="Freeform: Shape 18">
                <a:extLst>
                  <a:ext uri="{FF2B5EF4-FFF2-40B4-BE49-F238E27FC236}">
                    <a16:creationId xmlns:a16="http://schemas.microsoft.com/office/drawing/2014/main" id="{E4511E12-8D97-4D29-97DA-824875B13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4000975"/>
              </a:xfrm>
              <a:custGeom>
                <a:avLst/>
                <a:gdLst>
                  <a:gd name="connsiteX0" fmla="*/ 0 w 12192000"/>
                  <a:gd name="connsiteY0" fmla="*/ 0 h 4000975"/>
                  <a:gd name="connsiteX1" fmla="*/ 12192000 w 12192000"/>
                  <a:gd name="connsiteY1" fmla="*/ 0 h 4000975"/>
                  <a:gd name="connsiteX2" fmla="*/ 12192000 w 12192000"/>
                  <a:gd name="connsiteY2" fmla="*/ 4000975 h 4000975"/>
                  <a:gd name="connsiteX3" fmla="*/ 4591050 w 12192000"/>
                  <a:gd name="connsiteY3" fmla="*/ 3848100 h 4000975"/>
                  <a:gd name="connsiteX4" fmla="*/ 0 w 12192000"/>
                  <a:gd name="connsiteY4" fmla="*/ 3999921 h 400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00975">
                    <a:moveTo>
                      <a:pt x="0" y="0"/>
                    </a:moveTo>
                    <a:lnTo>
                      <a:pt x="12192000" y="0"/>
                    </a:lnTo>
                    <a:lnTo>
                      <a:pt x="12192000" y="4000975"/>
                    </a:lnTo>
                    <a:lnTo>
                      <a:pt x="4591050" y="3848100"/>
                    </a:lnTo>
                    <a:lnTo>
                      <a:pt x="0" y="3999921"/>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267ACB5-D743-4981-82A7-934D0A6BD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4000975"/>
              </a:xfrm>
              <a:custGeom>
                <a:avLst/>
                <a:gdLst>
                  <a:gd name="connsiteX0" fmla="*/ 0 w 12192000"/>
                  <a:gd name="connsiteY0" fmla="*/ 0 h 4000975"/>
                  <a:gd name="connsiteX1" fmla="*/ 12192000 w 12192000"/>
                  <a:gd name="connsiteY1" fmla="*/ 0 h 4000975"/>
                  <a:gd name="connsiteX2" fmla="*/ 12192000 w 12192000"/>
                  <a:gd name="connsiteY2" fmla="*/ 4000975 h 4000975"/>
                  <a:gd name="connsiteX3" fmla="*/ 4591050 w 12192000"/>
                  <a:gd name="connsiteY3" fmla="*/ 3848100 h 4000975"/>
                  <a:gd name="connsiteX4" fmla="*/ 0 w 12192000"/>
                  <a:gd name="connsiteY4" fmla="*/ 3999921 h 400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00975">
                    <a:moveTo>
                      <a:pt x="0" y="0"/>
                    </a:moveTo>
                    <a:lnTo>
                      <a:pt x="12192000" y="0"/>
                    </a:lnTo>
                    <a:lnTo>
                      <a:pt x="12192000" y="4000975"/>
                    </a:lnTo>
                    <a:lnTo>
                      <a:pt x="4591050" y="3848100"/>
                    </a:lnTo>
                    <a:lnTo>
                      <a:pt x="0" y="3999921"/>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6" name="Group 15">
              <a:extLst>
                <a:ext uri="{FF2B5EF4-FFF2-40B4-BE49-F238E27FC236}">
                  <a16:creationId xmlns:a16="http://schemas.microsoft.com/office/drawing/2014/main" id="{13BB3ECA-2783-40C5-BE31-E5A2B62156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7" name="Freeform: Shape 16">
                <a:extLst>
                  <a:ext uri="{FF2B5EF4-FFF2-40B4-BE49-F238E27FC236}">
                    <a16:creationId xmlns:a16="http://schemas.microsoft.com/office/drawing/2014/main" id="{762FAB9C-1F29-451A-B39A-BDF325693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14658BE9-BAE2-4EEF-94FE-33319BDCA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6" name="Picture 5">
            <a:hlinkClick r:id="rId4"/>
            <a:extLst>
              <a:ext uri="{FF2B5EF4-FFF2-40B4-BE49-F238E27FC236}">
                <a16:creationId xmlns:a16="http://schemas.microsoft.com/office/drawing/2014/main" id="{B8A4ADC4-7E17-7063-0707-9F00AFF06625}"/>
              </a:ext>
            </a:extLst>
          </p:cNvPr>
          <p:cNvPicPr>
            <a:picLocks noChangeAspect="1"/>
          </p:cNvPicPr>
          <p:nvPr/>
        </p:nvPicPr>
        <p:blipFill>
          <a:blip r:embed="rId5"/>
          <a:stretch>
            <a:fillRect/>
          </a:stretch>
        </p:blipFill>
        <p:spPr>
          <a:xfrm>
            <a:off x="5405891" y="1442592"/>
            <a:ext cx="2428648" cy="2748408"/>
          </a:xfrm>
          <a:prstGeom prst="rect">
            <a:avLst/>
          </a:prstGeom>
        </p:spPr>
      </p:pic>
      <p:pic>
        <p:nvPicPr>
          <p:cNvPr id="7" name="Picture 6">
            <a:hlinkClick r:id="rId6"/>
            <a:extLst>
              <a:ext uri="{FF2B5EF4-FFF2-40B4-BE49-F238E27FC236}">
                <a16:creationId xmlns:a16="http://schemas.microsoft.com/office/drawing/2014/main" id="{652071FF-0643-FF4D-1FF6-CD7EE969A5BE}"/>
              </a:ext>
            </a:extLst>
          </p:cNvPr>
          <p:cNvPicPr>
            <a:picLocks noChangeAspect="1"/>
          </p:cNvPicPr>
          <p:nvPr/>
        </p:nvPicPr>
        <p:blipFill>
          <a:blip r:embed="rId7"/>
          <a:stretch>
            <a:fillRect/>
          </a:stretch>
        </p:blipFill>
        <p:spPr>
          <a:xfrm>
            <a:off x="8665234" y="1822844"/>
            <a:ext cx="3678720" cy="2032493"/>
          </a:xfrm>
          <a:prstGeom prst="rect">
            <a:avLst/>
          </a:prstGeom>
        </p:spPr>
      </p:pic>
      <p:pic>
        <p:nvPicPr>
          <p:cNvPr id="5" name="Picture 4">
            <a:hlinkClick r:id="rId8"/>
            <a:extLst>
              <a:ext uri="{FF2B5EF4-FFF2-40B4-BE49-F238E27FC236}">
                <a16:creationId xmlns:a16="http://schemas.microsoft.com/office/drawing/2014/main" id="{FB133BF4-7A8E-151A-F795-CD4009CF7E9D}"/>
              </a:ext>
            </a:extLst>
          </p:cNvPr>
          <p:cNvPicPr>
            <a:picLocks noChangeAspect="1"/>
          </p:cNvPicPr>
          <p:nvPr/>
        </p:nvPicPr>
        <p:blipFill>
          <a:blip r:embed="rId9"/>
          <a:stretch>
            <a:fillRect/>
          </a:stretch>
        </p:blipFill>
        <p:spPr>
          <a:xfrm>
            <a:off x="896476" y="1679411"/>
            <a:ext cx="3678720" cy="2319360"/>
          </a:xfrm>
          <a:prstGeom prst="rect">
            <a:avLst/>
          </a:prstGeom>
          <a:solidFill>
            <a:schemeClr val="accent3">
              <a:lumMod val="60000"/>
              <a:lumOff val="40000"/>
            </a:schemeClr>
          </a:solidFill>
        </p:spPr>
      </p:pic>
      <p:pic>
        <p:nvPicPr>
          <p:cNvPr id="9" name="Picture 8">
            <a:extLst>
              <a:ext uri="{FF2B5EF4-FFF2-40B4-BE49-F238E27FC236}">
                <a16:creationId xmlns:a16="http://schemas.microsoft.com/office/drawing/2014/main" id="{41DEE111-5300-5E8F-8DE5-5281C3445125}"/>
              </a:ext>
            </a:extLst>
          </p:cNvPr>
          <p:cNvPicPr>
            <a:picLocks noChangeAspect="1"/>
          </p:cNvPicPr>
          <p:nvPr/>
        </p:nvPicPr>
        <p:blipFill>
          <a:blip r:embed="rId10"/>
          <a:stretch>
            <a:fillRect/>
          </a:stretch>
        </p:blipFill>
        <p:spPr>
          <a:xfrm>
            <a:off x="4555045" y="8588598"/>
            <a:ext cx="1701691" cy="1004274"/>
          </a:xfrm>
          <a:prstGeom prst="rect">
            <a:avLst/>
          </a:prstGeom>
        </p:spPr>
      </p:pic>
      <p:pic>
        <p:nvPicPr>
          <p:cNvPr id="13" name="Picture 12">
            <a:extLst>
              <a:ext uri="{FF2B5EF4-FFF2-40B4-BE49-F238E27FC236}">
                <a16:creationId xmlns:a16="http://schemas.microsoft.com/office/drawing/2014/main" id="{C914577E-EF4F-F8C4-D928-A8A8CA07C0C3}"/>
              </a:ext>
            </a:extLst>
          </p:cNvPr>
          <p:cNvPicPr>
            <a:picLocks noChangeAspect="1"/>
          </p:cNvPicPr>
          <p:nvPr/>
        </p:nvPicPr>
        <p:blipFill>
          <a:blip r:embed="rId11"/>
          <a:stretch>
            <a:fillRect/>
          </a:stretch>
        </p:blipFill>
        <p:spPr>
          <a:xfrm>
            <a:off x="6502399" y="8570510"/>
            <a:ext cx="2225673" cy="1004274"/>
          </a:xfrm>
          <a:prstGeom prst="rect">
            <a:avLst/>
          </a:prstGeom>
        </p:spPr>
      </p:pic>
      <p:sp>
        <p:nvSpPr>
          <p:cNvPr id="22" name="Text Placeholder 21">
            <a:extLst>
              <a:ext uri="{FF2B5EF4-FFF2-40B4-BE49-F238E27FC236}">
                <a16:creationId xmlns:a16="http://schemas.microsoft.com/office/drawing/2014/main" id="{9422638A-F5B7-AC18-12FE-169CDD444A2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8752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290" y="2723287"/>
            <a:ext cx="9753600" cy="430702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290" y="2737705"/>
            <a:ext cx="9753599" cy="430702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74322" y="5820893"/>
            <a:ext cx="3558370" cy="430703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35186" y="1379154"/>
            <a:ext cx="4160380" cy="594340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23300" y="2708867"/>
            <a:ext cx="9753604" cy="4307024"/>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836" y="834638"/>
            <a:ext cx="3414791" cy="4817773"/>
          </a:xfrm>
        </p:spPr>
        <p:txBody>
          <a:bodyPr anchor="b">
            <a:normAutofit/>
          </a:bodyPr>
          <a:lstStyle/>
          <a:p>
            <a:pPr algn="r"/>
            <a:r>
              <a:rPr lang="en-GB" sz="5000">
                <a:solidFill>
                  <a:srgbClr val="FFFFFF"/>
                </a:solidFill>
              </a:rPr>
              <a:t>Additional Resources </a:t>
            </a:r>
          </a:p>
        </p:txBody>
      </p:sp>
      <p:sp>
        <p:nvSpPr>
          <p:cNvPr id="3" name="Text Placeholder 2"/>
          <p:cNvSpPr>
            <a:spLocks noGrp="1"/>
          </p:cNvSpPr>
          <p:nvPr>
            <p:ph type="body" idx="1"/>
          </p:nvPr>
        </p:nvSpPr>
        <p:spPr>
          <a:xfrm>
            <a:off x="5130942" y="923704"/>
            <a:ext cx="6992371" cy="7887712"/>
          </a:xfrm>
        </p:spPr>
        <p:txBody>
          <a:bodyPr anchor="ctr">
            <a:normAutofit/>
          </a:bodyPr>
          <a:lstStyle/>
          <a:p>
            <a:pPr marL="457200" indent="-457200">
              <a:lnSpc>
                <a:spcPct val="90000"/>
              </a:lnSpc>
              <a:spcAft>
                <a:spcPts val="600"/>
              </a:spcAft>
              <a:buFont typeface="Arial" panose="020B0604020202020204" pitchFamily="34" charset="0"/>
              <a:buChar char="•"/>
            </a:pPr>
            <a:r>
              <a:rPr lang="en-GB" sz="2500"/>
              <a:t>EA CPSS webpage: </a:t>
            </a:r>
            <a:r>
              <a:rPr lang="en-GB" sz="2500">
                <a:hlinkClick r:id="rId3"/>
              </a:rPr>
              <a:t>https://www.eani.org.uk/school-management/safeguarding-and-child-protection/resources/child-sexual-exploitationabuse</a:t>
            </a:r>
            <a:endParaRPr lang="en-GB" sz="2500"/>
          </a:p>
          <a:p>
            <a:pPr marL="457200" indent="-457200">
              <a:lnSpc>
                <a:spcPct val="90000"/>
              </a:lnSpc>
              <a:spcAft>
                <a:spcPts val="600"/>
              </a:spcAft>
              <a:buFont typeface="Arial" panose="020B0604020202020204" pitchFamily="34" charset="0"/>
              <a:buChar char="•"/>
            </a:pPr>
            <a:endParaRPr lang="en-GB" sz="2500"/>
          </a:p>
          <a:p>
            <a:pPr marL="457200" indent="-457200">
              <a:lnSpc>
                <a:spcPct val="90000"/>
              </a:lnSpc>
              <a:spcAft>
                <a:spcPts val="600"/>
              </a:spcAft>
              <a:buFont typeface="Arial" panose="020B0604020202020204" pitchFamily="34" charset="0"/>
              <a:buChar char="•"/>
            </a:pPr>
            <a:r>
              <a:rPr lang="en-GB" sz="2500"/>
              <a:t>SBNI CSE for Professionals:  </a:t>
            </a:r>
            <a:r>
              <a:rPr lang="en-GB" sz="2500">
                <a:hlinkClick r:id="rId4"/>
              </a:rPr>
              <a:t>https://www.safeguardingni.org/children-and-young-people/advice-professionals-and-volunteers/child-sexual-exploitation-cse</a:t>
            </a:r>
            <a:endParaRPr lang="en-GB" sz="2500"/>
          </a:p>
          <a:p>
            <a:pPr marL="457200" indent="-457200">
              <a:lnSpc>
                <a:spcPct val="90000"/>
              </a:lnSpc>
              <a:spcAft>
                <a:spcPts val="600"/>
              </a:spcAft>
              <a:buFont typeface="Arial" panose="020B0604020202020204" pitchFamily="34" charset="0"/>
              <a:buChar char="•"/>
            </a:pPr>
            <a:endParaRPr lang="en-GB" sz="2500"/>
          </a:p>
          <a:p>
            <a:pPr marL="457200" indent="-457200">
              <a:lnSpc>
                <a:spcPct val="90000"/>
              </a:lnSpc>
              <a:spcAft>
                <a:spcPts val="600"/>
              </a:spcAft>
              <a:buFont typeface="Arial" panose="020B0604020202020204" pitchFamily="34" charset="0"/>
              <a:buChar char="•"/>
            </a:pPr>
            <a:r>
              <a:rPr lang="en-GB" sz="2500"/>
              <a:t>PSNI </a:t>
            </a:r>
            <a:r>
              <a:rPr lang="en-GB" sz="2500">
                <a:hlinkClick r:id="rId5"/>
              </a:rPr>
              <a:t>https://www.psni.police.uk/safety-and-support/keeping-safe/child-sexual-exploitation</a:t>
            </a:r>
            <a:endParaRPr lang="en-GB" sz="2500"/>
          </a:p>
          <a:p>
            <a:pPr>
              <a:lnSpc>
                <a:spcPct val="90000"/>
              </a:lnSpc>
              <a:spcAft>
                <a:spcPts val="600"/>
              </a:spcAft>
            </a:pPr>
            <a:endParaRPr lang="en-GB" sz="2500"/>
          </a:p>
          <a:p>
            <a:pPr marL="457200" indent="-457200">
              <a:lnSpc>
                <a:spcPct val="90000"/>
              </a:lnSpc>
              <a:spcAft>
                <a:spcPts val="600"/>
              </a:spcAft>
              <a:buFont typeface="Arial" panose="020B0604020202020204" pitchFamily="34" charset="0"/>
              <a:buChar char="•"/>
            </a:pPr>
            <a:r>
              <a:rPr lang="en-GB" sz="2500"/>
              <a:t>NSPCC  </a:t>
            </a:r>
            <a:r>
              <a:rPr lang="en-GB" sz="2500">
                <a:hlinkClick r:id="rId6"/>
              </a:rPr>
              <a:t>https://www.nspcc.org.uk/what-is-child-abuse/types-of-abuse/child-sexual-exploitation/</a:t>
            </a:r>
            <a:endParaRPr lang="en-GB" sz="2500"/>
          </a:p>
          <a:p>
            <a:pPr>
              <a:lnSpc>
                <a:spcPct val="90000"/>
              </a:lnSpc>
              <a:spcAft>
                <a:spcPts val="600"/>
              </a:spcAft>
            </a:pPr>
            <a:endParaRPr lang="en-GB" sz="2500"/>
          </a:p>
          <a:p>
            <a:pPr marL="457200" indent="-457200">
              <a:lnSpc>
                <a:spcPct val="90000"/>
              </a:lnSpc>
              <a:spcAft>
                <a:spcPts val="600"/>
              </a:spcAft>
              <a:buFont typeface="Arial" panose="020B0604020202020204" pitchFamily="34" charset="0"/>
              <a:buChar char="•"/>
            </a:pPr>
            <a:r>
              <a:rPr lang="en-GB" sz="2500"/>
              <a:t>Childline. The Full Story </a:t>
            </a:r>
            <a:r>
              <a:rPr lang="en-GB" sz="2500">
                <a:hlinkClick r:id="rId7"/>
              </a:rPr>
              <a:t>https://www.childline.org.uk/info-advice/bullying-abuse-safety/abuse-safety/full-story/</a:t>
            </a:r>
            <a:r>
              <a:rPr lang="en-GB" sz="2500"/>
              <a:t> </a:t>
            </a:r>
          </a:p>
          <a:p>
            <a:pPr marL="457200" indent="-457200">
              <a:lnSpc>
                <a:spcPct val="90000"/>
              </a:lnSpc>
              <a:spcAft>
                <a:spcPts val="600"/>
              </a:spcAft>
              <a:buFont typeface="Arial" panose="020B0604020202020204" pitchFamily="34" charset="0"/>
              <a:buChar char="•"/>
            </a:pPr>
            <a:endParaRPr lang="en-GB" sz="2500"/>
          </a:p>
          <a:p>
            <a:pPr marL="457200" indent="-457200">
              <a:lnSpc>
                <a:spcPct val="90000"/>
              </a:lnSpc>
              <a:spcAft>
                <a:spcPts val="600"/>
              </a:spcAft>
              <a:buFont typeface="Arial" panose="020B0604020202020204" pitchFamily="34" charset="0"/>
              <a:buChar char="•"/>
            </a:pPr>
            <a:endParaRPr lang="en-GB" sz="2500"/>
          </a:p>
        </p:txBody>
      </p:sp>
    </p:spTree>
    <p:extLst>
      <p:ext uri="{BB962C8B-B14F-4D97-AF65-F5344CB8AC3E}">
        <p14:creationId xmlns:p14="http://schemas.microsoft.com/office/powerpoint/2010/main" val="2230137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063242" y="316230"/>
            <a:ext cx="8877935" cy="1761444"/>
          </a:xfrm>
          <a:prstGeom prst="rect">
            <a:avLst/>
          </a:prstGeom>
        </p:spPr>
        <p:txBody>
          <a:bodyPr vert="horz" wrap="square" lIns="0" tIns="217170" rIns="0" bIns="0" rtlCol="0">
            <a:spAutoFit/>
          </a:bodyPr>
          <a:lstStyle/>
          <a:p>
            <a:pPr marL="1731645" marR="5080" indent="-1719580">
              <a:lnSpc>
                <a:spcPts val="13500"/>
              </a:lnSpc>
              <a:spcBef>
                <a:spcPts val="1710"/>
              </a:spcBef>
            </a:pPr>
            <a:r>
              <a:rPr sz="7200" b="1" dirty="0"/>
              <a:t>Thank</a:t>
            </a:r>
            <a:r>
              <a:rPr sz="7200" b="1" spc="-90" dirty="0"/>
              <a:t> </a:t>
            </a:r>
            <a:r>
              <a:rPr sz="7200" b="1" dirty="0"/>
              <a:t>you</a:t>
            </a:r>
            <a:r>
              <a:rPr sz="7200" b="1" spc="-90" dirty="0"/>
              <a:t> </a:t>
            </a:r>
            <a:r>
              <a:rPr sz="7200" b="1" spc="-100" dirty="0"/>
              <a:t>for </a:t>
            </a:r>
            <a:r>
              <a:rPr sz="7200" b="1" spc="-10" dirty="0"/>
              <a:t>listening</a:t>
            </a:r>
            <a:r>
              <a:rPr lang="en-GB" sz="7200" b="1" spc="-10" dirty="0"/>
              <a:t>.</a:t>
            </a:r>
            <a:endParaRPr sz="7200" b="1" dirty="0"/>
          </a:p>
        </p:txBody>
      </p:sp>
      <p:sp>
        <p:nvSpPr>
          <p:cNvPr id="4" name="object 4"/>
          <p:cNvSpPr txBox="1"/>
          <p:nvPr/>
        </p:nvSpPr>
        <p:spPr>
          <a:xfrm>
            <a:off x="12698983" y="9180982"/>
            <a:ext cx="190500" cy="221615"/>
          </a:xfrm>
          <a:prstGeom prst="rect">
            <a:avLst/>
          </a:prstGeom>
        </p:spPr>
        <p:txBody>
          <a:bodyPr vert="horz" wrap="square" lIns="0" tIns="17145" rIns="0" bIns="0" rtlCol="0">
            <a:spAutoFit/>
          </a:bodyPr>
          <a:lstStyle/>
          <a:p>
            <a:pPr marL="12700">
              <a:lnSpc>
                <a:spcPct val="100000"/>
              </a:lnSpc>
              <a:spcBef>
                <a:spcPts val="135"/>
              </a:spcBef>
            </a:pPr>
            <a:r>
              <a:rPr sz="1250" spc="-25" dirty="0">
                <a:solidFill>
                  <a:srgbClr val="888888"/>
                </a:solidFill>
                <a:latin typeface="Calibri"/>
                <a:cs typeface="Calibri"/>
              </a:rPr>
              <a:t>20</a:t>
            </a:r>
            <a:endParaRPr sz="1250">
              <a:latin typeface="Calibri"/>
              <a:cs typeface="Calibri"/>
            </a:endParaRPr>
          </a:p>
        </p:txBody>
      </p:sp>
      <p:pic>
        <p:nvPicPr>
          <p:cNvPr id="5" name="object 5"/>
          <p:cNvPicPr/>
          <p:nvPr/>
        </p:nvPicPr>
        <p:blipFill>
          <a:blip r:embed="rId3" cstate="print"/>
          <a:stretch>
            <a:fillRect/>
          </a:stretch>
        </p:blipFill>
        <p:spPr>
          <a:xfrm>
            <a:off x="4368800" y="3886200"/>
            <a:ext cx="3456431" cy="2819400"/>
          </a:xfrm>
          <a:prstGeom prst="rect">
            <a:avLst/>
          </a:prstGeom>
        </p:spPr>
      </p:pic>
      <p:sp>
        <p:nvSpPr>
          <p:cNvPr id="3" name="TextBox 2">
            <a:extLst>
              <a:ext uri="{FF2B5EF4-FFF2-40B4-BE49-F238E27FC236}">
                <a16:creationId xmlns:a16="http://schemas.microsoft.com/office/drawing/2014/main" id="{B1790942-E22D-AC02-3665-8668A9829C17}"/>
              </a:ext>
            </a:extLst>
          </p:cNvPr>
          <p:cNvSpPr txBox="1"/>
          <p:nvPr/>
        </p:nvSpPr>
        <p:spPr>
          <a:xfrm>
            <a:off x="4216401" y="9006371"/>
            <a:ext cx="4648200" cy="369332"/>
          </a:xfrm>
          <a:prstGeom prst="rect">
            <a:avLst/>
          </a:prstGeom>
          <a:noFill/>
        </p:spPr>
        <p:txBody>
          <a:bodyPr wrap="square" rtlCol="0">
            <a:spAutoFit/>
          </a:bodyPr>
          <a:lstStyle/>
          <a:p>
            <a:r>
              <a:rPr lang="en-GB"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45089" cy="9753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A781D-A1C1-9699-025D-74826752BF1B}"/>
              </a:ext>
            </a:extLst>
          </p:cNvPr>
          <p:cNvSpPr>
            <a:spLocks noGrp="1"/>
          </p:cNvSpPr>
          <p:nvPr>
            <p:ph type="title"/>
          </p:nvPr>
        </p:nvSpPr>
        <p:spPr>
          <a:xfrm>
            <a:off x="406400" y="2133600"/>
            <a:ext cx="3739982" cy="5851800"/>
          </a:xfrm>
        </p:spPr>
        <p:txBody>
          <a:bodyPr>
            <a:normAutofit/>
          </a:bodyPr>
          <a:lstStyle/>
          <a:p>
            <a:r>
              <a:rPr lang="en-GB" sz="4400" dirty="0">
                <a:solidFill>
                  <a:srgbClr val="FFFFFF"/>
                </a:solidFill>
              </a:rPr>
              <a:t>Understanding CSE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53762" y="3492236"/>
            <a:ext cx="4355662" cy="580754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D092FCA-C9FE-214E-65D4-21D0B4212B69}"/>
              </a:ext>
            </a:extLst>
          </p:cNvPr>
          <p:cNvSpPr>
            <a:spLocks noGrp="1"/>
          </p:cNvSpPr>
          <p:nvPr>
            <p:ph type="body" idx="1"/>
          </p:nvPr>
        </p:nvSpPr>
        <p:spPr>
          <a:xfrm>
            <a:off x="4743795" y="841022"/>
            <a:ext cx="7366923" cy="7943992"/>
          </a:xfrm>
        </p:spPr>
        <p:txBody>
          <a:bodyPr anchor="ctr">
            <a:normAutofit/>
          </a:bodyPr>
          <a:lstStyle/>
          <a:p>
            <a:pPr marL="342900" indent="-342900">
              <a:spcAft>
                <a:spcPts val="600"/>
              </a:spcAft>
              <a:buFont typeface="Wingdings" panose="05000000000000000000" pitchFamily="2" charset="2"/>
              <a:buChar char="§"/>
            </a:pPr>
            <a:r>
              <a:rPr lang="en-GB"/>
              <a:t>Victims are both </a:t>
            </a:r>
            <a:r>
              <a:rPr lang="en-GB" b="1"/>
              <a:t>male and female</a:t>
            </a:r>
          </a:p>
          <a:p>
            <a:pPr marL="342900" indent="-342900">
              <a:spcAft>
                <a:spcPts val="600"/>
              </a:spcAft>
              <a:buFont typeface="Wingdings" panose="05000000000000000000" pitchFamily="2" charset="2"/>
              <a:buChar char="§"/>
            </a:pPr>
            <a:endParaRPr lang="en-GB"/>
          </a:p>
          <a:p>
            <a:pPr marL="342900" indent="-342900">
              <a:spcAft>
                <a:spcPts val="600"/>
              </a:spcAft>
              <a:buFont typeface="Wingdings" panose="05000000000000000000" pitchFamily="2" charset="2"/>
              <a:buChar char="§"/>
            </a:pPr>
            <a:r>
              <a:rPr lang="en-GB"/>
              <a:t>16/17 year olds, though legally able to consent to sexual activity, can also be sexually exploited</a:t>
            </a:r>
          </a:p>
          <a:p>
            <a:pPr marL="342900" indent="-342900">
              <a:spcAft>
                <a:spcPts val="600"/>
              </a:spcAft>
              <a:buFont typeface="Wingdings" panose="05000000000000000000" pitchFamily="2" charset="2"/>
              <a:buChar char="§"/>
            </a:pPr>
            <a:endParaRPr lang="en-GB"/>
          </a:p>
          <a:p>
            <a:pPr marL="342900" indent="-342900">
              <a:spcAft>
                <a:spcPts val="600"/>
              </a:spcAft>
              <a:buFont typeface="Wingdings" panose="05000000000000000000" pitchFamily="2" charset="2"/>
              <a:buChar char="§"/>
            </a:pPr>
            <a:r>
              <a:rPr lang="en-GB"/>
              <a:t>It is still abuse, even if it </a:t>
            </a:r>
            <a:r>
              <a:rPr lang="en-GB" b="1"/>
              <a:t>appears consensual</a:t>
            </a:r>
          </a:p>
          <a:p>
            <a:pPr marL="342900" indent="-342900">
              <a:spcAft>
                <a:spcPts val="600"/>
              </a:spcAft>
              <a:buFont typeface="Wingdings" panose="05000000000000000000" pitchFamily="2" charset="2"/>
              <a:buChar char="§"/>
            </a:pPr>
            <a:endParaRPr lang="en-GB"/>
          </a:p>
          <a:p>
            <a:pPr marL="342900" indent="-342900">
              <a:spcAft>
                <a:spcPts val="600"/>
              </a:spcAft>
              <a:buFont typeface="Wingdings" panose="05000000000000000000" pitchFamily="2" charset="2"/>
              <a:buChar char="§"/>
            </a:pPr>
            <a:r>
              <a:rPr lang="en-GB"/>
              <a:t>Children in Care, Children at home  </a:t>
            </a:r>
          </a:p>
          <a:p>
            <a:pPr marL="342900" indent="-342900">
              <a:spcAft>
                <a:spcPts val="600"/>
              </a:spcAft>
              <a:buFont typeface="Wingdings" panose="05000000000000000000" pitchFamily="2" charset="2"/>
              <a:buChar char="§"/>
            </a:pPr>
            <a:endParaRPr lang="en-GB"/>
          </a:p>
          <a:p>
            <a:pPr marL="342900" indent="-342900">
              <a:spcAft>
                <a:spcPts val="600"/>
              </a:spcAft>
              <a:buFont typeface="Wingdings" panose="05000000000000000000" pitchFamily="2" charset="2"/>
              <a:buChar char="§"/>
            </a:pPr>
            <a:r>
              <a:rPr lang="en-GB"/>
              <a:t>Can take place in person and via technology, or a com=bination of both</a:t>
            </a:r>
          </a:p>
          <a:p>
            <a:pPr>
              <a:spcAft>
                <a:spcPts val="600"/>
              </a:spcAft>
            </a:pPr>
            <a:endParaRPr lang="en-GB"/>
          </a:p>
          <a:p>
            <a:pPr>
              <a:spcAft>
                <a:spcPts val="600"/>
              </a:spcAft>
            </a:pPr>
            <a:endParaRPr lang="en-GB"/>
          </a:p>
        </p:txBody>
      </p:sp>
    </p:spTree>
    <p:extLst>
      <p:ext uri="{BB962C8B-B14F-4D97-AF65-F5344CB8AC3E}">
        <p14:creationId xmlns:p14="http://schemas.microsoft.com/office/powerpoint/2010/main" val="16967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759200" y="1447800"/>
            <a:ext cx="5910708" cy="843821"/>
          </a:xfrm>
          <a:prstGeom prst="rect">
            <a:avLst/>
          </a:prstGeom>
        </p:spPr>
        <p:txBody>
          <a:bodyPr vert="horz" wrap="square" lIns="0" tIns="12700" rIns="0" bIns="0" rtlCol="0">
            <a:spAutoFit/>
          </a:bodyPr>
          <a:lstStyle/>
          <a:p>
            <a:pPr marL="12700">
              <a:lnSpc>
                <a:spcPct val="100000"/>
              </a:lnSpc>
              <a:spcBef>
                <a:spcPts val="100"/>
              </a:spcBef>
            </a:pPr>
            <a:r>
              <a:rPr lang="en-GB" sz="5400" b="1" spc="-50"/>
              <a:t>Perpetrators of CSE</a:t>
            </a:r>
            <a:endParaRPr lang="en-GB" sz="5400" b="1" dirty="0"/>
          </a:p>
        </p:txBody>
      </p:sp>
      <p:sp>
        <p:nvSpPr>
          <p:cNvPr id="3" name="object 3"/>
          <p:cNvSpPr txBox="1"/>
          <p:nvPr/>
        </p:nvSpPr>
        <p:spPr>
          <a:xfrm>
            <a:off x="1318386" y="3110611"/>
            <a:ext cx="10368280" cy="4457631"/>
          </a:xfrm>
          <a:prstGeom prst="rect">
            <a:avLst/>
          </a:prstGeom>
        </p:spPr>
        <p:txBody>
          <a:bodyPr vert="horz" wrap="square" lIns="0" tIns="12700" rIns="0" bIns="0" rtlCol="0">
            <a:spAutoFit/>
          </a:bodyPr>
          <a:lstStyle/>
          <a:p>
            <a:pPr marL="1693545" indent="-244475" algn="l">
              <a:lnSpc>
                <a:spcPct val="100000"/>
              </a:lnSpc>
              <a:spcBef>
                <a:spcPts val="100"/>
              </a:spcBef>
              <a:buFont typeface="Arial"/>
              <a:buChar char="•"/>
              <a:tabLst>
                <a:tab pos="1694180" algn="l"/>
              </a:tabLst>
            </a:pPr>
            <a:r>
              <a:rPr lang="en-GB" sz="3200" dirty="0">
                <a:latin typeface="Calibri"/>
                <a:cs typeface="Calibri"/>
              </a:rPr>
              <a:t>Can</a:t>
            </a:r>
            <a:r>
              <a:rPr lang="en-GB" sz="3200" spc="-35" dirty="0">
                <a:latin typeface="Calibri"/>
                <a:cs typeface="Calibri"/>
              </a:rPr>
              <a:t> </a:t>
            </a:r>
            <a:r>
              <a:rPr lang="en-GB" sz="3200" dirty="0">
                <a:latin typeface="Calibri"/>
                <a:cs typeface="Calibri"/>
              </a:rPr>
              <a:t>be</a:t>
            </a:r>
            <a:r>
              <a:rPr lang="en-GB" sz="3200" spc="-45" dirty="0">
                <a:latin typeface="Calibri"/>
                <a:cs typeface="Calibri"/>
              </a:rPr>
              <a:t> </a:t>
            </a:r>
            <a:r>
              <a:rPr lang="en-GB" sz="3200" dirty="0">
                <a:latin typeface="Calibri"/>
                <a:cs typeface="Calibri"/>
              </a:rPr>
              <a:t>perpetrated</a:t>
            </a:r>
            <a:r>
              <a:rPr lang="en-GB" sz="3200" spc="-45" dirty="0">
                <a:latin typeface="Calibri"/>
                <a:cs typeface="Calibri"/>
              </a:rPr>
              <a:t> </a:t>
            </a:r>
            <a:r>
              <a:rPr lang="en-GB" sz="3200" dirty="0">
                <a:latin typeface="Calibri"/>
                <a:cs typeface="Calibri"/>
              </a:rPr>
              <a:t>by</a:t>
            </a:r>
            <a:r>
              <a:rPr lang="en-GB" sz="3200" spc="-45" dirty="0">
                <a:latin typeface="Calibri"/>
                <a:cs typeface="Calibri"/>
              </a:rPr>
              <a:t> </a:t>
            </a:r>
            <a:r>
              <a:rPr lang="en-GB" sz="3200" dirty="0">
                <a:latin typeface="Calibri"/>
                <a:cs typeface="Calibri"/>
              </a:rPr>
              <a:t>individuals</a:t>
            </a:r>
            <a:r>
              <a:rPr lang="en-GB" sz="3200" spc="-5" dirty="0">
                <a:latin typeface="Calibri"/>
                <a:cs typeface="Calibri"/>
              </a:rPr>
              <a:t> </a:t>
            </a:r>
            <a:r>
              <a:rPr lang="en-GB" sz="3200" dirty="0">
                <a:latin typeface="Calibri"/>
                <a:cs typeface="Calibri"/>
              </a:rPr>
              <a:t>or</a:t>
            </a:r>
            <a:r>
              <a:rPr lang="en-GB" sz="3200" spc="-40" dirty="0">
                <a:latin typeface="Calibri"/>
                <a:cs typeface="Calibri"/>
              </a:rPr>
              <a:t> </a:t>
            </a:r>
            <a:r>
              <a:rPr lang="en-GB" sz="3200" spc="-10" dirty="0">
                <a:latin typeface="Calibri"/>
                <a:cs typeface="Calibri"/>
              </a:rPr>
              <a:t>groups</a:t>
            </a:r>
          </a:p>
          <a:p>
            <a:pPr marL="1693545" indent="-244475" algn="l">
              <a:lnSpc>
                <a:spcPct val="100000"/>
              </a:lnSpc>
              <a:spcBef>
                <a:spcPts val="100"/>
              </a:spcBef>
              <a:buFont typeface="Arial"/>
              <a:buChar char="•"/>
              <a:tabLst>
                <a:tab pos="1694180" algn="l"/>
              </a:tabLst>
            </a:pPr>
            <a:endParaRPr lang="en-GB" sz="3200" dirty="0">
              <a:latin typeface="Calibri"/>
              <a:cs typeface="Calibri"/>
            </a:endParaRPr>
          </a:p>
          <a:p>
            <a:pPr marL="3893185" lvl="1" indent="-244475" algn="l">
              <a:lnSpc>
                <a:spcPct val="100000"/>
              </a:lnSpc>
              <a:buFont typeface="Arial"/>
              <a:buChar char="•"/>
              <a:tabLst>
                <a:tab pos="3893820" algn="l"/>
              </a:tabLst>
            </a:pPr>
            <a:r>
              <a:rPr lang="en-GB" sz="3200" dirty="0">
                <a:latin typeface="Calibri"/>
                <a:cs typeface="Calibri"/>
              </a:rPr>
              <a:t>Males</a:t>
            </a:r>
            <a:r>
              <a:rPr lang="en-GB" sz="3200" spc="-15" dirty="0">
                <a:latin typeface="Calibri"/>
                <a:cs typeface="Calibri"/>
              </a:rPr>
              <a:t> </a:t>
            </a:r>
            <a:r>
              <a:rPr lang="en-GB" sz="3200" dirty="0">
                <a:latin typeface="Calibri"/>
                <a:cs typeface="Calibri"/>
              </a:rPr>
              <a:t>or</a:t>
            </a:r>
            <a:r>
              <a:rPr lang="en-GB" sz="3200" spc="-15" dirty="0">
                <a:latin typeface="Calibri"/>
                <a:cs typeface="Calibri"/>
              </a:rPr>
              <a:t> </a:t>
            </a:r>
            <a:r>
              <a:rPr lang="en-GB" sz="3200" spc="-10" dirty="0">
                <a:latin typeface="Calibri"/>
                <a:cs typeface="Calibri"/>
              </a:rPr>
              <a:t>females</a:t>
            </a:r>
          </a:p>
          <a:p>
            <a:pPr marL="3893185" lvl="1" indent="-244475" algn="l">
              <a:lnSpc>
                <a:spcPct val="100000"/>
              </a:lnSpc>
              <a:buFont typeface="Arial"/>
              <a:buChar char="•"/>
              <a:tabLst>
                <a:tab pos="3893820" algn="l"/>
              </a:tabLst>
            </a:pPr>
            <a:endParaRPr lang="en-GB" sz="3200" dirty="0">
              <a:latin typeface="Calibri"/>
              <a:cs typeface="Calibri"/>
            </a:endParaRPr>
          </a:p>
          <a:p>
            <a:pPr marL="4083685" lvl="2" indent="-244475" algn="l">
              <a:lnSpc>
                <a:spcPct val="100000"/>
              </a:lnSpc>
              <a:buFont typeface="Arial"/>
              <a:buChar char="•"/>
              <a:tabLst>
                <a:tab pos="4084320" algn="l"/>
              </a:tabLst>
            </a:pPr>
            <a:r>
              <a:rPr lang="en-GB" sz="3200" dirty="0">
                <a:latin typeface="Calibri"/>
                <a:cs typeface="Calibri"/>
              </a:rPr>
              <a:t>Peers</a:t>
            </a:r>
            <a:r>
              <a:rPr lang="en-GB" sz="3200" spc="-100" dirty="0">
                <a:latin typeface="Calibri"/>
                <a:cs typeface="Calibri"/>
              </a:rPr>
              <a:t> </a:t>
            </a:r>
            <a:r>
              <a:rPr lang="en-GB" sz="3200" dirty="0">
                <a:latin typeface="Calibri"/>
                <a:cs typeface="Calibri"/>
              </a:rPr>
              <a:t>or</a:t>
            </a:r>
            <a:r>
              <a:rPr lang="en-GB" sz="3200" spc="-65" dirty="0">
                <a:latin typeface="Calibri"/>
                <a:cs typeface="Calibri"/>
              </a:rPr>
              <a:t> </a:t>
            </a:r>
            <a:r>
              <a:rPr lang="en-GB" sz="3200" spc="-10" dirty="0">
                <a:latin typeface="Calibri"/>
                <a:cs typeface="Calibri"/>
              </a:rPr>
              <a:t>adults</a:t>
            </a:r>
          </a:p>
          <a:p>
            <a:pPr marL="4083685" lvl="2" indent="-244475" algn="l">
              <a:lnSpc>
                <a:spcPct val="100000"/>
              </a:lnSpc>
              <a:buFont typeface="Arial"/>
              <a:buChar char="•"/>
              <a:tabLst>
                <a:tab pos="4084320" algn="l"/>
              </a:tabLst>
            </a:pPr>
            <a:endParaRPr lang="en-GB" sz="3200" dirty="0">
              <a:latin typeface="Calibri"/>
              <a:cs typeface="Calibri"/>
            </a:endParaRPr>
          </a:p>
          <a:p>
            <a:pPr marL="256540" indent="-243840" algn="l">
              <a:lnSpc>
                <a:spcPct val="100000"/>
              </a:lnSpc>
              <a:spcBef>
                <a:spcPts val="5"/>
              </a:spcBef>
              <a:buFont typeface="Arial"/>
              <a:buChar char="•"/>
              <a:tabLst>
                <a:tab pos="256540" algn="l"/>
              </a:tabLst>
            </a:pPr>
            <a:r>
              <a:rPr lang="en-GB" sz="3200" dirty="0">
                <a:latin typeface="Calibri"/>
                <a:cs typeface="Calibri"/>
              </a:rPr>
              <a:t>Can</a:t>
            </a:r>
            <a:r>
              <a:rPr lang="en-GB" sz="3200" spc="-25" dirty="0">
                <a:latin typeface="Calibri"/>
                <a:cs typeface="Calibri"/>
              </a:rPr>
              <a:t> </a:t>
            </a:r>
            <a:r>
              <a:rPr lang="en-GB" sz="3200" dirty="0">
                <a:latin typeface="Calibri"/>
                <a:cs typeface="Calibri"/>
              </a:rPr>
              <a:t>be</a:t>
            </a:r>
            <a:r>
              <a:rPr lang="en-GB" sz="3200" spc="-20" dirty="0">
                <a:latin typeface="Calibri"/>
                <a:cs typeface="Calibri"/>
              </a:rPr>
              <a:t> </a:t>
            </a:r>
            <a:r>
              <a:rPr lang="en-GB" sz="3200" dirty="0">
                <a:latin typeface="Calibri"/>
                <a:cs typeface="Calibri"/>
              </a:rPr>
              <a:t>a</a:t>
            </a:r>
            <a:r>
              <a:rPr lang="en-GB" sz="3200" spc="-20" dirty="0">
                <a:latin typeface="Calibri"/>
                <a:cs typeface="Calibri"/>
              </a:rPr>
              <a:t> </a:t>
            </a:r>
            <a:r>
              <a:rPr lang="en-GB" sz="3200" dirty="0">
                <a:latin typeface="Calibri"/>
                <a:cs typeface="Calibri"/>
              </a:rPr>
              <a:t>one</a:t>
            </a:r>
            <a:r>
              <a:rPr lang="en-GB" sz="3200" spc="-20" dirty="0">
                <a:latin typeface="Calibri"/>
                <a:cs typeface="Calibri"/>
              </a:rPr>
              <a:t>-</a:t>
            </a:r>
            <a:r>
              <a:rPr lang="en-GB" sz="3200" dirty="0">
                <a:latin typeface="Calibri"/>
                <a:cs typeface="Calibri"/>
              </a:rPr>
              <a:t>off</a:t>
            </a:r>
            <a:r>
              <a:rPr lang="en-GB" sz="3200" spc="-30" dirty="0">
                <a:latin typeface="Calibri"/>
                <a:cs typeface="Calibri"/>
              </a:rPr>
              <a:t> </a:t>
            </a:r>
            <a:r>
              <a:rPr lang="en-GB" sz="3200" dirty="0">
                <a:latin typeface="Calibri"/>
                <a:cs typeface="Calibri"/>
              </a:rPr>
              <a:t>occurrence</a:t>
            </a:r>
            <a:r>
              <a:rPr lang="en-GB" sz="3200" spc="-55" dirty="0">
                <a:latin typeface="Calibri"/>
                <a:cs typeface="Calibri"/>
              </a:rPr>
              <a:t> </a:t>
            </a:r>
            <a:r>
              <a:rPr lang="en-GB" sz="3200" dirty="0">
                <a:latin typeface="Calibri"/>
                <a:cs typeface="Calibri"/>
              </a:rPr>
              <a:t>or</a:t>
            </a:r>
            <a:r>
              <a:rPr lang="en-GB" sz="3200" spc="-25" dirty="0">
                <a:latin typeface="Calibri"/>
                <a:cs typeface="Calibri"/>
              </a:rPr>
              <a:t> </a:t>
            </a:r>
            <a:r>
              <a:rPr lang="en-GB" sz="3200" dirty="0">
                <a:latin typeface="Calibri"/>
                <a:cs typeface="Calibri"/>
              </a:rPr>
              <a:t>a</a:t>
            </a:r>
            <a:r>
              <a:rPr lang="en-GB" sz="3200" spc="-20" dirty="0">
                <a:latin typeface="Calibri"/>
                <a:cs typeface="Calibri"/>
              </a:rPr>
              <a:t> </a:t>
            </a:r>
            <a:r>
              <a:rPr lang="en-GB" sz="3200" dirty="0">
                <a:latin typeface="Calibri"/>
                <a:cs typeface="Calibri"/>
              </a:rPr>
              <a:t>series</a:t>
            </a:r>
            <a:r>
              <a:rPr lang="en-GB" sz="3200" spc="-30" dirty="0">
                <a:latin typeface="Calibri"/>
                <a:cs typeface="Calibri"/>
              </a:rPr>
              <a:t> </a:t>
            </a:r>
            <a:r>
              <a:rPr lang="en-GB" sz="3200" dirty="0">
                <a:latin typeface="Calibri"/>
                <a:cs typeface="Calibri"/>
              </a:rPr>
              <a:t>of</a:t>
            </a:r>
            <a:r>
              <a:rPr lang="en-GB" sz="3200" spc="-30" dirty="0">
                <a:latin typeface="Calibri"/>
                <a:cs typeface="Calibri"/>
              </a:rPr>
              <a:t> </a:t>
            </a:r>
            <a:r>
              <a:rPr lang="en-GB" sz="3200" dirty="0">
                <a:latin typeface="Calibri"/>
                <a:cs typeface="Calibri"/>
              </a:rPr>
              <a:t>incidents</a:t>
            </a:r>
            <a:r>
              <a:rPr lang="en-GB" sz="3200" spc="-15" dirty="0">
                <a:latin typeface="Calibri"/>
                <a:cs typeface="Calibri"/>
              </a:rPr>
              <a:t> </a:t>
            </a:r>
            <a:r>
              <a:rPr lang="en-GB" sz="3200" dirty="0">
                <a:latin typeface="Calibri"/>
                <a:cs typeface="Calibri"/>
              </a:rPr>
              <a:t>over</a:t>
            </a:r>
            <a:r>
              <a:rPr lang="en-GB" sz="3200" spc="-40" dirty="0">
                <a:latin typeface="Calibri"/>
                <a:cs typeface="Calibri"/>
              </a:rPr>
              <a:t> </a:t>
            </a:r>
            <a:r>
              <a:rPr lang="en-GB" sz="3200" spc="-20" dirty="0">
                <a:latin typeface="Calibri"/>
                <a:cs typeface="Calibri"/>
              </a:rPr>
              <a:t>time</a:t>
            </a:r>
          </a:p>
          <a:p>
            <a:pPr marL="12700" algn="l">
              <a:lnSpc>
                <a:spcPct val="100000"/>
              </a:lnSpc>
              <a:spcBef>
                <a:spcPts val="5"/>
              </a:spcBef>
              <a:tabLst>
                <a:tab pos="256540" algn="l"/>
              </a:tabLst>
            </a:pPr>
            <a:endParaRPr lang="en-GB" sz="3200" dirty="0">
              <a:latin typeface="Calibri"/>
              <a:cs typeface="Calibri"/>
            </a:endParaRPr>
          </a:p>
          <a:p>
            <a:pPr marL="532130" lvl="1" indent="-244475" algn="l">
              <a:lnSpc>
                <a:spcPct val="100000"/>
              </a:lnSpc>
              <a:buFont typeface="Arial"/>
              <a:buChar char="•"/>
              <a:tabLst>
                <a:tab pos="532765" algn="l"/>
              </a:tabLst>
            </a:pPr>
            <a:r>
              <a:rPr lang="en-GB" sz="3200" dirty="0">
                <a:latin typeface="Calibri"/>
                <a:cs typeface="Calibri"/>
              </a:rPr>
              <a:t>Can</a:t>
            </a:r>
            <a:r>
              <a:rPr lang="en-GB" sz="3200" spc="-65" dirty="0">
                <a:latin typeface="Calibri"/>
                <a:cs typeface="Calibri"/>
              </a:rPr>
              <a:t> </a:t>
            </a:r>
            <a:r>
              <a:rPr lang="en-GB" sz="3200" dirty="0">
                <a:latin typeface="Calibri"/>
                <a:cs typeface="Calibri"/>
              </a:rPr>
              <a:t>range</a:t>
            </a:r>
            <a:r>
              <a:rPr lang="en-GB" sz="3200" spc="-90" dirty="0">
                <a:latin typeface="Calibri"/>
                <a:cs typeface="Calibri"/>
              </a:rPr>
              <a:t> </a:t>
            </a:r>
            <a:r>
              <a:rPr lang="en-GB" sz="3200" dirty="0">
                <a:latin typeface="Calibri"/>
                <a:cs typeface="Calibri"/>
              </a:rPr>
              <a:t>from</a:t>
            </a:r>
            <a:r>
              <a:rPr lang="en-GB" sz="3200" spc="-70" dirty="0">
                <a:latin typeface="Calibri"/>
                <a:cs typeface="Calibri"/>
              </a:rPr>
              <a:t> </a:t>
            </a:r>
            <a:r>
              <a:rPr lang="en-GB" sz="3200" dirty="0">
                <a:latin typeface="Calibri"/>
                <a:cs typeface="Calibri"/>
              </a:rPr>
              <a:t>opportunistic</a:t>
            </a:r>
            <a:r>
              <a:rPr lang="en-GB" sz="3200" spc="-45" dirty="0">
                <a:latin typeface="Calibri"/>
                <a:cs typeface="Calibri"/>
              </a:rPr>
              <a:t> </a:t>
            </a:r>
            <a:r>
              <a:rPr lang="en-GB" sz="3200" dirty="0">
                <a:latin typeface="Calibri"/>
                <a:cs typeface="Calibri"/>
              </a:rPr>
              <a:t>to</a:t>
            </a:r>
            <a:r>
              <a:rPr lang="en-GB" sz="3200" spc="-70" dirty="0">
                <a:latin typeface="Calibri"/>
                <a:cs typeface="Calibri"/>
              </a:rPr>
              <a:t> </a:t>
            </a:r>
            <a:r>
              <a:rPr lang="en-GB" sz="3200" dirty="0">
                <a:latin typeface="Calibri"/>
                <a:cs typeface="Calibri"/>
              </a:rPr>
              <a:t>complex</a:t>
            </a:r>
            <a:r>
              <a:rPr lang="en-GB" sz="3200" spc="-70" dirty="0">
                <a:latin typeface="Calibri"/>
                <a:cs typeface="Calibri"/>
              </a:rPr>
              <a:t> </a:t>
            </a:r>
            <a:r>
              <a:rPr lang="en-GB" sz="3200" dirty="0">
                <a:latin typeface="Calibri"/>
                <a:cs typeface="Calibri"/>
              </a:rPr>
              <a:t>organised</a:t>
            </a:r>
            <a:r>
              <a:rPr lang="en-GB" sz="3200" spc="-60" dirty="0">
                <a:latin typeface="Calibri"/>
                <a:cs typeface="Calibri"/>
              </a:rPr>
              <a:t> </a:t>
            </a:r>
            <a:r>
              <a:rPr lang="en-GB" sz="3200" spc="-10" dirty="0">
                <a:latin typeface="Calibri"/>
                <a:cs typeface="Calibri"/>
              </a:rPr>
              <a:t>abuse</a:t>
            </a:r>
            <a:endParaRPr lang="en-GB" sz="3200" dirty="0">
              <a:latin typeface="Calibri"/>
              <a:cs typeface="Calibri"/>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399492" y="1600200"/>
            <a:ext cx="10196576" cy="8068055"/>
          </a:xfrm>
          <a:prstGeom prst="rect">
            <a:avLst/>
          </a:prstGeom>
        </p:spPr>
      </p:pic>
      <p:sp>
        <p:nvSpPr>
          <p:cNvPr id="2" name="object 2"/>
          <p:cNvSpPr txBox="1">
            <a:spLocks noGrp="1"/>
          </p:cNvSpPr>
          <p:nvPr>
            <p:ph type="title"/>
          </p:nvPr>
        </p:nvSpPr>
        <p:spPr>
          <a:xfrm>
            <a:off x="2159000" y="369484"/>
            <a:ext cx="9180763" cy="1244571"/>
          </a:xfrm>
          <a:prstGeom prst="rect">
            <a:avLst/>
          </a:prstGeom>
        </p:spPr>
        <p:txBody>
          <a:bodyPr vert="horz" wrap="square" lIns="0" tIns="13335" rIns="0" bIns="0" rtlCol="0">
            <a:spAutoFit/>
          </a:bodyPr>
          <a:lstStyle/>
          <a:p>
            <a:pPr marL="13970">
              <a:lnSpc>
                <a:spcPct val="100000"/>
              </a:lnSpc>
              <a:spcBef>
                <a:spcPts val="105"/>
              </a:spcBef>
            </a:pPr>
            <a:r>
              <a:rPr b="1" dirty="0"/>
              <a:t>How</a:t>
            </a:r>
            <a:r>
              <a:rPr b="1" spc="-25" dirty="0"/>
              <a:t> </a:t>
            </a:r>
            <a:r>
              <a:rPr b="1" dirty="0"/>
              <a:t>does</a:t>
            </a:r>
            <a:r>
              <a:rPr b="1" spc="-20" dirty="0"/>
              <a:t> </a:t>
            </a:r>
            <a:r>
              <a:rPr b="1" dirty="0"/>
              <a:t>it</a:t>
            </a:r>
            <a:r>
              <a:rPr b="1" spc="-15" dirty="0"/>
              <a:t> </a:t>
            </a:r>
            <a:r>
              <a:rPr b="1" spc="-10" dirty="0"/>
              <a:t>happen?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4077"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3100760" y="1917246"/>
            <a:ext cx="3187092" cy="4249456"/>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bject 2"/>
          <p:cNvSpPr txBox="1">
            <a:spLocks noGrp="1"/>
          </p:cNvSpPr>
          <p:nvPr>
            <p:ph type="title"/>
          </p:nvPr>
        </p:nvSpPr>
        <p:spPr>
          <a:xfrm>
            <a:off x="894080" y="915153"/>
            <a:ext cx="3147952" cy="7923293"/>
          </a:xfrm>
          <a:prstGeom prst="rect">
            <a:avLst/>
          </a:prstGeom>
        </p:spPr>
        <p:txBody>
          <a:bodyPr vert="horz" lIns="91440" tIns="45720" rIns="91440" bIns="45720" rtlCol="0" anchor="ctr">
            <a:normAutofit/>
          </a:bodyPr>
          <a:lstStyle/>
          <a:p>
            <a:pPr marL="12700" algn="l" rtl="0">
              <a:lnSpc>
                <a:spcPct val="90000"/>
              </a:lnSpc>
              <a:spcBef>
                <a:spcPct val="0"/>
              </a:spcBef>
            </a:pPr>
            <a:r>
              <a:rPr lang="en-US" sz="4100" b="1" kern="1200">
                <a:solidFill>
                  <a:srgbClr val="FFFFFF"/>
                </a:solidFill>
                <a:latin typeface="+mj-lt"/>
                <a:ea typeface="+mj-ea"/>
                <a:cs typeface="+mj-cs"/>
              </a:rPr>
              <a:t>Challenges</a:t>
            </a:r>
            <a:r>
              <a:rPr lang="en-US" sz="4100" b="1" kern="1200" spc="-120">
                <a:solidFill>
                  <a:srgbClr val="FFFFFF"/>
                </a:solidFill>
                <a:latin typeface="+mj-lt"/>
                <a:ea typeface="+mj-ea"/>
                <a:cs typeface="+mj-cs"/>
              </a:rPr>
              <a:t> </a:t>
            </a:r>
            <a:r>
              <a:rPr lang="en-US" sz="4100" b="1" kern="1200">
                <a:solidFill>
                  <a:srgbClr val="FFFFFF"/>
                </a:solidFill>
                <a:latin typeface="+mj-lt"/>
                <a:ea typeface="+mj-ea"/>
                <a:cs typeface="+mj-cs"/>
              </a:rPr>
              <a:t>for</a:t>
            </a:r>
            <a:r>
              <a:rPr lang="en-US" sz="4100" b="1" kern="1200" spc="-100">
                <a:solidFill>
                  <a:srgbClr val="FFFFFF"/>
                </a:solidFill>
                <a:latin typeface="+mj-lt"/>
                <a:ea typeface="+mj-ea"/>
                <a:cs typeface="+mj-cs"/>
              </a:rPr>
              <a:t> </a:t>
            </a:r>
            <a:r>
              <a:rPr lang="en-US" sz="4100" b="1" kern="1200" spc="-10">
                <a:solidFill>
                  <a:srgbClr val="FFFFFF"/>
                </a:solidFill>
                <a:latin typeface="+mj-lt"/>
                <a:ea typeface="+mj-ea"/>
                <a:cs typeface="+mj-cs"/>
              </a:rPr>
              <a:t>professionals</a:t>
            </a:r>
            <a:endParaRPr lang="en-US" sz="4100" b="1" kern="1200">
              <a:solidFill>
                <a:srgbClr val="FFFFFF"/>
              </a:solidFill>
              <a:latin typeface="+mj-lt"/>
              <a:ea typeface="+mj-ea"/>
              <a:cs typeface="+mj-cs"/>
            </a:endParaRPr>
          </a:p>
        </p:txBody>
      </p:sp>
      <p:graphicFrame>
        <p:nvGraphicFramePr>
          <p:cNvPr id="20" name="object 3">
            <a:extLst>
              <a:ext uri="{FF2B5EF4-FFF2-40B4-BE49-F238E27FC236}">
                <a16:creationId xmlns:a16="http://schemas.microsoft.com/office/drawing/2014/main" id="{AB8B853C-4A57-AD2A-E2E7-5D0EBD1A295D}"/>
              </a:ext>
            </a:extLst>
          </p:cNvPr>
          <p:cNvGraphicFramePr/>
          <p:nvPr>
            <p:extLst>
              <p:ext uri="{D42A27DB-BD31-4B8C-83A1-F6EECF244321}">
                <p14:modId xmlns:p14="http://schemas.microsoft.com/office/powerpoint/2010/main" val="3522076414"/>
              </p:ext>
            </p:extLst>
          </p:nvPr>
        </p:nvGraphicFramePr>
        <p:xfrm>
          <a:off x="5586152" y="929696"/>
          <a:ext cx="6723978" cy="7908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 y="0"/>
            <a:ext cx="13001549"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45089" cy="9753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32622" y="1640635"/>
            <a:ext cx="3413760" cy="6344765"/>
          </a:xfrm>
        </p:spPr>
        <p:txBody>
          <a:bodyPr vert="horz" lIns="91440" tIns="45720" rIns="91440" bIns="45720" rtlCol="0" anchor="ctr">
            <a:normAutofit/>
          </a:bodyPr>
          <a:lstStyle/>
          <a:p>
            <a:pPr algn="l" rtl="0">
              <a:lnSpc>
                <a:spcPct val="90000"/>
              </a:lnSpc>
              <a:spcBef>
                <a:spcPct val="0"/>
              </a:spcBef>
            </a:pPr>
            <a:r>
              <a:rPr lang="en-US" sz="4400" b="1" kern="1200">
                <a:solidFill>
                  <a:srgbClr val="FFFFFF"/>
                </a:solidFill>
                <a:latin typeface="+mj-lt"/>
                <a:ea typeface="+mj-ea"/>
                <a:cs typeface="+mj-cs"/>
              </a:rPr>
              <a:t>Discovery vs Disclosure</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53762" y="3492236"/>
            <a:ext cx="4355662" cy="580754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4743795" y="3352800"/>
            <a:ext cx="7665629" cy="2667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indent="-228600" algn="l" rtl="0">
              <a:lnSpc>
                <a:spcPct val="90000"/>
              </a:lnSpc>
              <a:spcAft>
                <a:spcPts val="600"/>
              </a:spcAft>
              <a:buFont typeface="Arial" panose="020B0604020202020204" pitchFamily="34" charset="0"/>
              <a:buChar char="•"/>
            </a:pPr>
            <a:endParaRPr lang="en-US" i="1" kern="1200" dirty="0">
              <a:solidFill>
                <a:schemeClr val="tx1"/>
              </a:solidFill>
            </a:endParaRPr>
          </a:p>
          <a:p>
            <a:pPr algn="l" rtl="0">
              <a:lnSpc>
                <a:spcPct val="90000"/>
              </a:lnSpc>
              <a:spcAft>
                <a:spcPts val="600"/>
              </a:spcAft>
            </a:pPr>
            <a:r>
              <a:rPr lang="en-US" sz="2000" i="1" kern="1200" dirty="0">
                <a:solidFill>
                  <a:schemeClr val="tx1"/>
                </a:solidFill>
              </a:rPr>
              <a:t>What is common across all forms of CSE is the rarity with which young</a:t>
            </a:r>
          </a:p>
          <a:p>
            <a:pPr algn="l" rtl="0">
              <a:lnSpc>
                <a:spcPct val="90000"/>
              </a:lnSpc>
              <a:spcAft>
                <a:spcPts val="600"/>
              </a:spcAft>
            </a:pPr>
            <a:r>
              <a:rPr lang="en-US" sz="2000" i="1" kern="1200" dirty="0">
                <a:solidFill>
                  <a:schemeClr val="tx1"/>
                </a:solidFill>
              </a:rPr>
              <a:t> people disclose what is happening to them”</a:t>
            </a:r>
          </a:p>
          <a:p>
            <a:pPr algn="l" rtl="0">
              <a:lnSpc>
                <a:spcPct val="90000"/>
              </a:lnSpc>
              <a:spcAft>
                <a:spcPts val="600"/>
              </a:spcAft>
            </a:pPr>
            <a:br>
              <a:rPr lang="en-US" i="1" kern="1200" dirty="0">
                <a:solidFill>
                  <a:schemeClr val="tx1"/>
                </a:solidFill>
              </a:rPr>
            </a:br>
            <a:r>
              <a:rPr lang="en-US" i="1" kern="1200" dirty="0">
                <a:solidFill>
                  <a:schemeClr val="tx1"/>
                </a:solidFill>
              </a:rPr>
              <a:t>		Dr. Helen Beckett (University of Bedfordshire)</a:t>
            </a:r>
          </a:p>
        </p:txBody>
      </p:sp>
      <p:sp>
        <p:nvSpPr>
          <p:cNvPr id="6" name="TextBox 5"/>
          <p:cNvSpPr txBox="1"/>
          <p:nvPr/>
        </p:nvSpPr>
        <p:spPr>
          <a:xfrm>
            <a:off x="1854200" y="4034494"/>
            <a:ext cx="10287000" cy="369332"/>
          </a:xfrm>
          <a:prstGeom prst="rect">
            <a:avLst/>
          </a:prstGeom>
          <a:noFill/>
        </p:spPr>
        <p:txBody>
          <a:bodyPr wrap="square" rtlCol="0">
            <a:spAutoFit/>
          </a:bodyPr>
          <a:lstStyle/>
          <a:p>
            <a:endParaRPr lang="en-GB" dirty="0"/>
          </a:p>
        </p:txBody>
      </p:sp>
      <p:sp>
        <p:nvSpPr>
          <p:cNvPr id="8" name="TextBox 7"/>
          <p:cNvSpPr txBox="1"/>
          <p:nvPr/>
        </p:nvSpPr>
        <p:spPr>
          <a:xfrm>
            <a:off x="1701800" y="5848291"/>
            <a:ext cx="10134600" cy="369332"/>
          </a:xfrm>
          <a:prstGeom prst="rect">
            <a:avLst/>
          </a:prstGeom>
          <a:noFill/>
        </p:spPr>
        <p:txBody>
          <a:bodyPr wrap="square" rtlCol="0">
            <a:spAutoFit/>
          </a:bodyPr>
          <a:lstStyle/>
          <a:p>
            <a:endParaRPr lang="en-GB" sz="1800" b="1" dirty="0"/>
          </a:p>
        </p:txBody>
      </p:sp>
      <p:sp>
        <p:nvSpPr>
          <p:cNvPr id="10" name="TextBox 9"/>
          <p:cNvSpPr txBox="1"/>
          <p:nvPr/>
        </p:nvSpPr>
        <p:spPr>
          <a:xfrm>
            <a:off x="1854200" y="8077200"/>
            <a:ext cx="9677400" cy="369332"/>
          </a:xfrm>
          <a:prstGeom prst="rect">
            <a:avLst/>
          </a:prstGeom>
          <a:noFill/>
        </p:spPr>
        <p:txBody>
          <a:bodyPr wrap="square" rtlCol="0">
            <a:spAutoFit/>
          </a:bodyPr>
          <a:lstStyle/>
          <a:p>
            <a:endParaRPr lang="en-GB" b="1" dirty="0">
              <a:solidFill>
                <a:srgbClr val="7030A0"/>
              </a:solidFill>
            </a:endParaRPr>
          </a:p>
        </p:txBody>
      </p:sp>
    </p:spTree>
    <p:extLst>
      <p:ext uri="{BB962C8B-B14F-4D97-AF65-F5344CB8AC3E}">
        <p14:creationId xmlns:p14="http://schemas.microsoft.com/office/powerpoint/2010/main" val="2958227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3744-7C6B-FEE3-B9A4-95627F693D6A}"/>
              </a:ext>
            </a:extLst>
          </p:cNvPr>
          <p:cNvSpPr>
            <a:spLocks noGrp="1"/>
          </p:cNvSpPr>
          <p:nvPr>
            <p:ph type="title"/>
          </p:nvPr>
        </p:nvSpPr>
        <p:spPr>
          <a:xfrm>
            <a:off x="2124964" y="609600"/>
            <a:ext cx="8754871" cy="7940635"/>
          </a:xfrm>
        </p:spPr>
        <p:txBody>
          <a:bodyPr/>
          <a:lstStyle/>
          <a:p>
            <a:pPr algn="l"/>
            <a:r>
              <a:rPr lang="en-GB" sz="6600" b="1" dirty="0"/>
              <a:t>           </a:t>
            </a:r>
            <a:r>
              <a:rPr lang="en-GB" sz="7200" b="1" u="sng" dirty="0">
                <a:solidFill>
                  <a:srgbClr val="7030A0"/>
                </a:solidFill>
              </a:rPr>
              <a:t>Discovery</a:t>
            </a:r>
            <a:br>
              <a:rPr lang="en-GB" sz="2400" dirty="0"/>
            </a:br>
            <a:br>
              <a:rPr lang="en-GB" sz="2400" dirty="0"/>
            </a:br>
            <a:br>
              <a:rPr lang="en-GB" sz="2400" dirty="0"/>
            </a:br>
            <a:br>
              <a:rPr lang="en-GB" sz="2400" dirty="0"/>
            </a:br>
            <a:r>
              <a:rPr lang="en-GB" sz="2400" dirty="0"/>
              <a:t>In the </a:t>
            </a:r>
            <a:r>
              <a:rPr lang="en-GB" sz="2800" b="1" dirty="0"/>
              <a:t>majority of cases</a:t>
            </a:r>
            <a:r>
              <a:rPr lang="en-GB" sz="2400" dirty="0"/>
              <a:t>, the abuse of a child will be </a:t>
            </a:r>
            <a:r>
              <a:rPr lang="en-GB" sz="3200" b="1" dirty="0"/>
              <a:t>discovered, </a:t>
            </a:r>
            <a:r>
              <a:rPr lang="en-GB" sz="2400" dirty="0"/>
              <a:t>perhaps via a 3rd party or from images found on a device. </a:t>
            </a:r>
            <a:br>
              <a:rPr lang="en-GB" sz="2400" dirty="0"/>
            </a:br>
            <a:br>
              <a:rPr lang="en-GB" sz="2400" dirty="0"/>
            </a:br>
            <a:r>
              <a:rPr lang="en-GB" sz="2400" dirty="0"/>
              <a:t>The child will not have had a chance to prepare themselves to discuss issues that they may find </a:t>
            </a:r>
            <a:r>
              <a:rPr lang="en-GB" sz="2800" b="1" dirty="0"/>
              <a:t>embarrassing</a:t>
            </a:r>
            <a:r>
              <a:rPr lang="en-GB" sz="2800" dirty="0"/>
              <a:t> </a:t>
            </a:r>
            <a:r>
              <a:rPr lang="en-GB" sz="2400" dirty="0"/>
              <a:t>and </a:t>
            </a:r>
            <a:r>
              <a:rPr lang="en-GB" sz="2800" b="1" dirty="0"/>
              <a:t>personal. </a:t>
            </a:r>
            <a:br>
              <a:rPr lang="en-GB" sz="2400" b="1" dirty="0"/>
            </a:br>
            <a:br>
              <a:rPr lang="en-GB" sz="2400" b="1" dirty="0"/>
            </a:br>
            <a:r>
              <a:rPr lang="en-GB" sz="2400" dirty="0"/>
              <a:t>They </a:t>
            </a:r>
            <a:r>
              <a:rPr lang="en-GB" sz="2800" b="1" dirty="0"/>
              <a:t>may not even know the words to use </a:t>
            </a:r>
            <a:r>
              <a:rPr lang="en-GB" sz="2400" dirty="0"/>
              <a:t>to describe the abuse and will not have had time to find and understand these words. </a:t>
            </a:r>
            <a:br>
              <a:rPr lang="en-GB" sz="2400" dirty="0"/>
            </a:br>
            <a:br>
              <a:rPr lang="en-GB" sz="2400" dirty="0"/>
            </a:br>
            <a:r>
              <a:rPr lang="en-GB" sz="2400" dirty="0"/>
              <a:t>These feelings, combined with the possible </a:t>
            </a:r>
            <a:r>
              <a:rPr lang="en-GB" sz="2800" b="1" dirty="0"/>
              <a:t>fear of the offender </a:t>
            </a:r>
            <a:r>
              <a:rPr lang="en-GB" sz="2400" dirty="0"/>
              <a:t>or the </a:t>
            </a:r>
            <a:r>
              <a:rPr lang="en-GB" sz="2800" b="1" dirty="0"/>
              <a:t>reactions of others</a:t>
            </a:r>
            <a:r>
              <a:rPr lang="en-GB" sz="2400" dirty="0"/>
              <a:t>, will increase the likelihood that the child will not want to talk about the abuse and may be </a:t>
            </a:r>
            <a:r>
              <a:rPr lang="en-GB" sz="2800" b="1" dirty="0"/>
              <a:t>more inclined to deny, say that it was consensual, or refuse to engage.</a:t>
            </a:r>
            <a:br>
              <a:rPr lang="en-GB" sz="2800" b="1" dirty="0"/>
            </a:br>
            <a:endParaRPr lang="en-GB" sz="2800" b="1" dirty="0"/>
          </a:p>
        </p:txBody>
      </p:sp>
    </p:spTree>
    <p:extLst>
      <p:ext uri="{BB962C8B-B14F-4D97-AF65-F5344CB8AC3E}">
        <p14:creationId xmlns:p14="http://schemas.microsoft.com/office/powerpoint/2010/main" val="146947980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2875</TotalTime>
  <Words>3546</Words>
  <Application>Microsoft Office PowerPoint</Application>
  <PresentationFormat>Custom</PresentationFormat>
  <Paragraphs>354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Child Sexual Exploitation (CSE)</vt:lpstr>
      <vt:lpstr>CONTENT</vt:lpstr>
      <vt:lpstr>CSE Definition</vt:lpstr>
      <vt:lpstr>Understanding CSE</vt:lpstr>
      <vt:lpstr>Perpetrators of CSE</vt:lpstr>
      <vt:lpstr>How does it happen?</vt:lpstr>
      <vt:lpstr>Challenges for professionals</vt:lpstr>
      <vt:lpstr>Discovery vs Disclosure</vt:lpstr>
      <vt:lpstr>           Discovery    In the majority of cases, the abuse of a child will be discovered, perhaps via a 3rd party or from images found on a device.   The child will not have had a chance to prepare themselves to discuss issues that they may find embarrassing and personal.   They may not even know the words to use to describe the abuse and will not have had time to find and understand these words.   These feelings, combined with the possible fear of the offender or the reactions of others, will increase the likelihood that the child will not want to talk about the abuse and may be more inclined to deny, say that it was consensual, or refuse to engage. </vt:lpstr>
      <vt:lpstr>      Disclosure  Disclosure is where the child has told or indicated to a person what has happened to them, sometimes in full, but often only part of the picture.   Disclosure should be seen as a process rather than a one-off event, with the child working out what has happened, how to tell and whom they can trust.   Disclosure may not be deliberate - abuse may be identified through conversations with the child.   NB. The child’s account should not be probed - this will be done by specially trained Police Officers and Social Workers during Achieving Best Evidence (ABE) interview.     </vt:lpstr>
      <vt:lpstr>Barriers to disclosure</vt:lpstr>
      <vt:lpstr>PowerPoint Presentation</vt:lpstr>
      <vt:lpstr>PowerPoint Presentation</vt:lpstr>
      <vt:lpstr>Responding to Disclosure</vt:lpstr>
      <vt:lpstr>Worried?</vt:lpstr>
      <vt:lpstr>STOP AND THINK!</vt:lpstr>
      <vt:lpstr>Language and Labelling</vt:lpstr>
      <vt:lpstr>Impact of CSE on the victim</vt:lpstr>
      <vt:lpstr>How to support a pupil and their family</vt:lpstr>
      <vt:lpstr>PowerPoint Presentation</vt:lpstr>
      <vt:lpstr>CSE Young Person’s Leaflet</vt:lpstr>
      <vt:lpstr>CSE as Complex Child Abuse </vt:lpstr>
      <vt:lpstr>CSE and the Internet</vt:lpstr>
      <vt:lpstr>Kayleigh’s Love Story</vt:lpstr>
      <vt:lpstr>CSE FRAMEWORK in NI</vt:lpstr>
      <vt:lpstr>Information sharing</vt:lpstr>
      <vt:lpstr>Sexual Offences (NI) Order 2008</vt:lpstr>
      <vt:lpstr>Case Study One</vt:lpstr>
      <vt:lpstr>Case Study Two</vt:lpstr>
      <vt:lpstr>Case Study Three</vt:lpstr>
      <vt:lpstr>PowerPoint Presentation</vt:lpstr>
      <vt:lpstr>PowerPoint Presentation</vt:lpstr>
      <vt:lpstr>Additional Resources </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Sexual Exploitation</dc:title>
  <dc:creator>McNeill, Steven</dc:creator>
  <cp:lastModifiedBy>Therese Moran</cp:lastModifiedBy>
  <cp:revision>61</cp:revision>
  <cp:lastPrinted>2024-03-19T13:18:24Z</cp:lastPrinted>
  <dcterms:created xsi:type="dcterms:W3CDTF">2023-11-10T14:19:42Z</dcterms:created>
  <dcterms:modified xsi:type="dcterms:W3CDTF">2025-04-17T08:57:51Z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2023-11-09T00:00:00Z</vt:filetime>
  </property>
  <property fmtid="{D5CDD505-2E9C-101B-9397-08002B2CF9AE}" pid="3" name="Creator">
    <vt:lpwstr>Microsoft® PowerPoint® 2016</vt:lpwstr>
  </property>
  <property fmtid="{D5CDD505-2E9C-101B-9397-08002B2CF9AE}" pid="4" name="LastSaved">
    <vt:filetime>2023-11-10T00:00:00Z</vt:filetime>
  </property>
  <property fmtid="{D5CDD505-2E9C-101B-9397-08002B2CF9AE}" pid="5" name="Producer">
    <vt:lpwstr>Microsoft® PowerPoint® 2016</vt:lpwstr>
  </property>
</Properties>
</file>